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2"/>
  </p:notesMasterIdLst>
  <p:sldIdLst>
    <p:sldId id="283" r:id="rId2"/>
    <p:sldId id="288" r:id="rId3"/>
    <p:sldId id="363" r:id="rId4"/>
    <p:sldId id="286" r:id="rId5"/>
    <p:sldId id="364" r:id="rId6"/>
    <p:sldId id="375" r:id="rId7"/>
    <p:sldId id="376" r:id="rId8"/>
    <p:sldId id="377" r:id="rId9"/>
    <p:sldId id="378" r:id="rId10"/>
    <p:sldId id="379" r:id="rId11"/>
    <p:sldId id="380" r:id="rId12"/>
    <p:sldId id="389" r:id="rId13"/>
    <p:sldId id="381" r:id="rId14"/>
    <p:sldId id="382" r:id="rId15"/>
    <p:sldId id="383" r:id="rId16"/>
    <p:sldId id="384" r:id="rId17"/>
    <p:sldId id="385" r:id="rId18"/>
    <p:sldId id="386" r:id="rId19"/>
    <p:sldId id="387" r:id="rId20"/>
    <p:sldId id="388" r:id="rId21"/>
    <p:sldId id="390" r:id="rId22"/>
    <p:sldId id="391" r:id="rId23"/>
    <p:sldId id="392" r:id="rId24"/>
    <p:sldId id="395" r:id="rId25"/>
    <p:sldId id="393" r:id="rId26"/>
    <p:sldId id="396" r:id="rId27"/>
    <p:sldId id="397" r:id="rId28"/>
    <p:sldId id="398" r:id="rId29"/>
    <p:sldId id="399" r:id="rId30"/>
    <p:sldId id="400" r:id="rId31"/>
    <p:sldId id="401" r:id="rId32"/>
    <p:sldId id="403" r:id="rId33"/>
    <p:sldId id="402" r:id="rId34"/>
    <p:sldId id="404" r:id="rId35"/>
    <p:sldId id="405" r:id="rId36"/>
    <p:sldId id="407" r:id="rId37"/>
    <p:sldId id="406"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ambria Math" panose="02040503050406030204" pitchFamily="18" charset="0"/>
      <p:regular r:id="rId87"/>
    </p:embeddedFont>
    <p:embeddedFont>
      <p:font typeface="Consolas" panose="020B0609020204030204" pitchFamily="49" charset="0"/>
      <p:regular r:id="rId88"/>
      <p:bold r:id="rId89"/>
      <p:italic r:id="rId90"/>
      <p:boldItalic r:id="rId91"/>
    </p:embeddedFont>
    <p:embeddedFont>
      <p:font typeface="Roboto Condensed" panose="02000000000000000000" pitchFamily="2" charset="0"/>
      <p:regular r:id="rId92"/>
      <p:bold r:id="rId93"/>
      <p:italic r:id="rId94"/>
      <p:boldItalic r:id="rId95"/>
    </p:embeddedFont>
    <p:embeddedFont>
      <p:font typeface="Roboto Condensed Light" panose="02000000000000000000" pitchFamily="2" charset="0"/>
      <p:regular r:id="rId96"/>
      <p:italic r:id="rId97"/>
    </p:embeddedFont>
    <p:embeddedFont>
      <p:font typeface="Wingdings 3" panose="05040102010807070707" pitchFamily="18" charset="2"/>
      <p:regular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xyYDXA1JdcxiorC4/9FRzA==" hashData="WQwBHDUTMZikD/laTcDrx5ulv/uD4hjmdklGuVcbM6B5T0qMYdN3Q0g/JVFc2Gs2QM6b0R6TvQ7x17Y95bam0Q=="/>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B92"/>
    <a:srgbClr val="890E4F"/>
    <a:srgbClr val="673BB7"/>
    <a:srgbClr val="607D8B"/>
    <a:srgbClr val="ED524F"/>
    <a:srgbClr val="B71B1C"/>
    <a:srgbClr val="F54337"/>
    <a:srgbClr val="D81A60"/>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4660"/>
  </p:normalViewPr>
  <p:slideViewPr>
    <p:cSldViewPr snapToGrid="0">
      <p:cViewPr varScale="1">
        <p:scale>
          <a:sx n="87" d="100"/>
          <a:sy n="87" d="100"/>
        </p:scale>
        <p:origin x="485" y="10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2.png"/><Relationship Id="rId9"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7573"/>
          <a:stretch/>
        </p:blipFill>
        <p:spPr>
          <a:xfrm>
            <a:off x="9094462" y="2263964"/>
            <a:ext cx="1962228" cy="19587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0593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(IoT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Protocols for IoT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(IoT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Protocols for IoT</a:t>
            </a:r>
          </a:p>
        </p:txBody>
      </p:sp>
    </p:spTree>
    <p:extLst>
      <p:ext uri="{BB962C8B-B14F-4D97-AF65-F5344CB8AC3E}">
        <p14:creationId xmlns:p14="http://schemas.microsoft.com/office/powerpoint/2010/main" val="420276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(IoT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Protocols for IoT</a:t>
            </a:r>
          </a:p>
        </p:txBody>
      </p:sp>
    </p:spTree>
    <p:extLst>
      <p:ext uri="{BB962C8B-B14F-4D97-AF65-F5344CB8AC3E}">
        <p14:creationId xmlns:p14="http://schemas.microsoft.com/office/powerpoint/2010/main" val="3468628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(IoT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Protocols for IoT</a:t>
            </a:r>
          </a:p>
        </p:txBody>
      </p:sp>
    </p:spTree>
    <p:extLst>
      <p:ext uri="{BB962C8B-B14F-4D97-AF65-F5344CB8AC3E}">
        <p14:creationId xmlns:p14="http://schemas.microsoft.com/office/powerpoint/2010/main" val="2971972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(IoT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Protocols for IoT</a:t>
            </a:r>
          </a:p>
        </p:txBody>
      </p:sp>
    </p:spTree>
    <p:extLst>
      <p:ext uri="{BB962C8B-B14F-4D97-AF65-F5344CB8AC3E}">
        <p14:creationId xmlns:p14="http://schemas.microsoft.com/office/powerpoint/2010/main" val="3206247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(IoT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Protocols for IoT</a:t>
            </a:r>
          </a:p>
        </p:txBody>
      </p:sp>
    </p:spTree>
    <p:extLst>
      <p:ext uri="{BB962C8B-B14F-4D97-AF65-F5344CB8AC3E}">
        <p14:creationId xmlns:p14="http://schemas.microsoft.com/office/powerpoint/2010/main" val="4243314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5/6/2021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image" Target="../media/image52.jpeg"/><Relationship Id="rId1" Type="http://schemas.openxmlformats.org/officeDocument/2006/relationships/slideLayout" Target="../slideLayouts/slideLayout4.xml"/><Relationship Id="rId6" Type="http://schemas.openxmlformats.org/officeDocument/2006/relationships/image" Target="../media/image55.jfif"/><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54.png"/><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8279710" cy="2578780"/>
          </a:xfrm>
        </p:spPr>
        <p:txBody>
          <a:bodyPr/>
          <a:lstStyle/>
          <a:p>
            <a:r>
              <a:rPr lang="en-US" sz="4800" b="0" dirty="0">
                <a:latin typeface="Roboto Condensed Light" panose="02000000000000000000" pitchFamily="2" charset="0"/>
                <a:ea typeface="Roboto Condensed Light" panose="02000000000000000000" pitchFamily="2" charset="0"/>
              </a:rPr>
              <a:t>Unit-3</a:t>
            </a:r>
            <a:r>
              <a:rPr lang="en-US" dirty="0"/>
              <a:t> </a:t>
            </a:r>
            <a:br>
              <a:rPr lang="en-US" dirty="0"/>
            </a:br>
            <a:br>
              <a:rPr lang="en-US" sz="6000" b="0" dirty="0"/>
            </a:br>
            <a:r>
              <a:rPr lang="en-US" sz="6000" b="0" dirty="0"/>
              <a:t> </a:t>
            </a:r>
            <a:r>
              <a:rPr lang="en-US" sz="6000" dirty="0"/>
              <a:t>Protocols for IoT </a:t>
            </a:r>
            <a:r>
              <a:rPr lang="en-US" sz="6000" b="0" dirty="0"/>
              <a:t>	</a:t>
            </a:r>
            <a:br>
              <a:rPr lang="en-US" sz="6000" b="0" dirty="0"/>
            </a:br>
            <a:endParaRPr lang="en-US"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tushar.mehta@darshan.ac.in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8866756776</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Tushar</a:t>
            </a:r>
            <a:r>
              <a:rPr lang="en-US" dirty="0"/>
              <a:t> J. Mehta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IOT and Applications</a:t>
            </a:r>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GTU # 3160716</a:t>
            </a: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100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 Working</a:t>
            </a:r>
          </a:p>
        </p:txBody>
      </p:sp>
      <p:sp>
        <p:nvSpPr>
          <p:cNvPr id="3" name="Content Placeholder 2"/>
          <p:cNvSpPr>
            <a:spLocks noGrp="1"/>
          </p:cNvSpPr>
          <p:nvPr>
            <p:ph idx="1"/>
          </p:nvPr>
        </p:nvSpPr>
        <p:spPr/>
        <p:txBody>
          <a:bodyPr/>
          <a:lstStyle/>
          <a:p>
            <a:r>
              <a:rPr lang="en-US" dirty="0"/>
              <a:t>Television broadcaster station broadcasts all the channels.</a:t>
            </a:r>
          </a:p>
          <a:p>
            <a:r>
              <a:rPr lang="en-US" dirty="0"/>
              <a:t>The viewers subscribe to their favorite channels only.</a:t>
            </a:r>
          </a:p>
          <a:p>
            <a:r>
              <a:rPr lang="en-US" dirty="0"/>
              <a:t>Similarly, in MQTT, the publisher node publishes data with the topic name and interested subscribers subscribe to the topic.</a:t>
            </a:r>
          </a:p>
          <a:p>
            <a:r>
              <a:rPr lang="en-US" dirty="0"/>
              <a:t>Note that there can be multiple subscribers of a same topic as well as a single subscriber can subscribe to multiple topics.</a:t>
            </a:r>
          </a:p>
        </p:txBody>
      </p:sp>
      <p:pic>
        <p:nvPicPr>
          <p:cNvPr id="2050" name="Picture 2" descr="Cable Television Png - Satellite Dish Logo Png, Transparent Png - kindpng"/>
          <p:cNvPicPr>
            <a:picLocks noChangeAspect="1" noChangeArrowheads="1"/>
          </p:cNvPicPr>
          <p:nvPr/>
        </p:nvPicPr>
        <p:blipFill rotWithShape="1">
          <a:blip r:embed="rId2" cstate="print">
            <a:clrChange>
              <a:clrFrom>
                <a:srgbClr val="F7F7F7"/>
              </a:clrFrom>
              <a:clrTo>
                <a:srgbClr val="F7F7F7">
                  <a:alpha val="0"/>
                </a:srgbClr>
              </a:clrTo>
            </a:clrChange>
            <a:extLst>
              <a:ext uri="{28A0092B-C50C-407E-A947-70E740481C1C}">
                <a14:useLocalDpi xmlns:a14="http://schemas.microsoft.com/office/drawing/2010/main" val="0"/>
              </a:ext>
            </a:extLst>
          </a:blip>
          <a:srcRect l="16912" r="12722"/>
          <a:stretch/>
        </p:blipFill>
        <p:spPr bwMode="auto">
          <a:xfrm>
            <a:off x="131180" y="3686861"/>
            <a:ext cx="227896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levision Viewing Habits Change with Coronavirus - Infinity Concept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015"/>
          <a:stretch/>
        </p:blipFill>
        <p:spPr bwMode="auto">
          <a:xfrm>
            <a:off x="3826412" y="3458261"/>
            <a:ext cx="362946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owse By Engineering - Signal Transmission Clipart (#323252) - PinClipart"/>
          <p:cNvPicPr>
            <a:picLocks noChangeAspect="1" noChangeArrowheads="1"/>
          </p:cNvPicPr>
          <p:nvPr/>
        </p:nvPicPr>
        <p:blipFill rotWithShape="1">
          <a:blip r:embed="rId4">
            <a:clrChange>
              <a:clrFrom>
                <a:srgbClr val="EDEDED"/>
              </a:clrFrom>
              <a:clrTo>
                <a:srgbClr val="EDEDED">
                  <a:alpha val="0"/>
                </a:srgbClr>
              </a:clrTo>
            </a:clrChange>
            <a:extLst>
              <a:ext uri="{28A0092B-C50C-407E-A947-70E740481C1C}">
                <a14:useLocalDpi xmlns:a14="http://schemas.microsoft.com/office/drawing/2010/main" val="0"/>
              </a:ext>
            </a:extLst>
          </a:blip>
          <a:srcRect l="57120" t="5371" r="14073" b="46978"/>
          <a:stretch/>
        </p:blipFill>
        <p:spPr bwMode="auto">
          <a:xfrm>
            <a:off x="2410146" y="3686861"/>
            <a:ext cx="1083212" cy="13071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oadcast Message Icons - Download Free Vector Icon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8931" y="3828667"/>
            <a:ext cx="1905000" cy="1905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558062" y="3088434"/>
            <a:ext cx="937846" cy="1692733"/>
            <a:chOff x="9558062" y="3088434"/>
            <a:chExt cx="937846" cy="1692733"/>
          </a:xfrm>
        </p:grpSpPr>
        <p:pic>
          <p:nvPicPr>
            <p:cNvPr id="2058" name="Picture 10" descr="1,868 BEST Raise Your Hand IMAGES, STOCK PHOTOS &amp; VECTORS | Adobe Stock"/>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796" t="17650" r="17562" b="18350"/>
            <a:stretch/>
          </p:blipFill>
          <p:spPr bwMode="auto">
            <a:xfrm>
              <a:off x="9558062" y="3088434"/>
              <a:ext cx="937846"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2056" idx="3"/>
              <a:endCxn id="2058" idx="2"/>
            </p:cNvCxnSpPr>
            <p:nvPr/>
          </p:nvCxnSpPr>
          <p:spPr>
            <a:xfrm flipV="1">
              <a:off x="9693931" y="4002834"/>
              <a:ext cx="333054" cy="778333"/>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9693931" y="3588385"/>
            <a:ext cx="2298956" cy="1192782"/>
            <a:chOff x="9693931" y="3588385"/>
            <a:chExt cx="2298956" cy="1192782"/>
          </a:xfrm>
        </p:grpSpPr>
        <p:pic>
          <p:nvPicPr>
            <p:cNvPr id="9" name="Picture 10" descr="1,868 BEST Raise Your Hand IMAGES, STOCK PHOTOS &amp; VECTORS | Adobe Stock"/>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796" t="17650" r="17562" b="18350"/>
            <a:stretch/>
          </p:blipFill>
          <p:spPr bwMode="auto">
            <a:xfrm>
              <a:off x="11055041" y="3588385"/>
              <a:ext cx="937846"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2056" idx="3"/>
              <a:endCxn id="9" idx="1"/>
            </p:cNvCxnSpPr>
            <p:nvPr/>
          </p:nvCxnSpPr>
          <p:spPr>
            <a:xfrm flipV="1">
              <a:off x="9693931" y="4045585"/>
              <a:ext cx="1361110" cy="735582"/>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9693931" y="4781167"/>
            <a:ext cx="2439691" cy="1425482"/>
            <a:chOff x="9693931" y="4781167"/>
            <a:chExt cx="2439691" cy="1425482"/>
          </a:xfrm>
        </p:grpSpPr>
        <p:pic>
          <p:nvPicPr>
            <p:cNvPr id="10" name="Picture 10" descr="1,868 BEST Raise Your Hand IMAGES, STOCK PHOTOS &amp; VECTORS | Adobe Stock"/>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796" t="17650" r="17562" b="18350"/>
            <a:stretch/>
          </p:blipFill>
          <p:spPr bwMode="auto">
            <a:xfrm>
              <a:off x="11195776" y="5292249"/>
              <a:ext cx="937846"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2056" idx="3"/>
              <a:endCxn id="10" idx="1"/>
            </p:cNvCxnSpPr>
            <p:nvPr/>
          </p:nvCxnSpPr>
          <p:spPr>
            <a:xfrm>
              <a:off x="9693931" y="4781167"/>
              <a:ext cx="1501845" cy="968282"/>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558062" y="4781167"/>
            <a:ext cx="937846" cy="1767885"/>
            <a:chOff x="9558062" y="4781167"/>
            <a:chExt cx="937846" cy="1767885"/>
          </a:xfrm>
        </p:grpSpPr>
        <p:pic>
          <p:nvPicPr>
            <p:cNvPr id="12" name="Picture 10" descr="1,868 BEST Raise Your Hand IMAGES, STOCK PHOTOS &amp; VECTORS | Adobe Stock"/>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796" t="17650" r="17562" b="18350"/>
            <a:stretch/>
          </p:blipFill>
          <p:spPr bwMode="auto">
            <a:xfrm>
              <a:off x="9558062" y="5634652"/>
              <a:ext cx="937846"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2056" idx="3"/>
              <a:endCxn id="12" idx="0"/>
            </p:cNvCxnSpPr>
            <p:nvPr/>
          </p:nvCxnSpPr>
          <p:spPr>
            <a:xfrm>
              <a:off x="9693931" y="4781167"/>
              <a:ext cx="333054" cy="853485"/>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3933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fade">
                                      <p:cBhvr>
                                        <p:cTn id="16" dur="500"/>
                                        <p:tgtEl>
                                          <p:spTgt spid="20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fade">
                                      <p:cBhvr>
                                        <p:cTn id="26" dur="500"/>
                                        <p:tgtEl>
                                          <p:spTgt spid="20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500"/>
                                        <p:tgtEl>
                                          <p:spTgt spid="205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1288774" y="4094921"/>
            <a:ext cx="1828800" cy="1828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Publisher</a:t>
            </a:r>
          </a:p>
        </p:txBody>
      </p:sp>
      <p:sp>
        <p:nvSpPr>
          <p:cNvPr id="26" name="Oval 25"/>
          <p:cNvSpPr/>
          <p:nvPr/>
        </p:nvSpPr>
        <p:spPr>
          <a:xfrm>
            <a:off x="9074426" y="4031589"/>
            <a:ext cx="1828800" cy="18288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Subscriber</a:t>
            </a:r>
          </a:p>
        </p:txBody>
      </p:sp>
      <p:sp>
        <p:nvSpPr>
          <p:cNvPr id="42" name="Title 1"/>
          <p:cNvSpPr>
            <a:spLocks noGrp="1"/>
          </p:cNvSpPr>
          <p:nvPr>
            <p:ph type="title"/>
          </p:nvPr>
        </p:nvSpPr>
        <p:spPr>
          <a:xfrm>
            <a:off x="0" y="1"/>
            <a:ext cx="12192000" cy="711200"/>
          </a:xfrm>
        </p:spPr>
        <p:txBody>
          <a:bodyPr/>
          <a:lstStyle/>
          <a:p>
            <a:r>
              <a:rPr lang="en-US" dirty="0"/>
              <a:t>MQTT – Node(s)</a:t>
            </a:r>
          </a:p>
        </p:txBody>
      </p:sp>
      <p:sp>
        <p:nvSpPr>
          <p:cNvPr id="43" name="Content Placeholder 2"/>
          <p:cNvSpPr>
            <a:spLocks noGrp="1"/>
          </p:cNvSpPr>
          <p:nvPr>
            <p:ph idx="1"/>
          </p:nvPr>
        </p:nvSpPr>
        <p:spPr>
          <a:xfrm>
            <a:off x="131180" y="863444"/>
            <a:ext cx="11929641" cy="5590565"/>
          </a:xfrm>
        </p:spPr>
        <p:txBody>
          <a:bodyPr/>
          <a:lstStyle/>
          <a:p>
            <a:r>
              <a:rPr lang="en-US" dirty="0"/>
              <a:t>Node(s) in MQTT collects the information from sensors or other </a:t>
            </a:r>
            <a:r>
              <a:rPr lang="en-US" dirty="0" err="1"/>
              <a:t>i</a:t>
            </a:r>
            <a:r>
              <a:rPr lang="en-US" dirty="0"/>
              <a:t>/p devices in case of the publisher.</a:t>
            </a:r>
          </a:p>
          <a:p>
            <a:r>
              <a:rPr lang="en-US" dirty="0"/>
              <a:t>Connects it to the messaging server known as the MQTT broker.</a:t>
            </a:r>
          </a:p>
          <a:p>
            <a:r>
              <a:rPr lang="en-US" dirty="0"/>
              <a:t>A specific string – Topic is used to publish the message and let other nodes understand the information. These nodes are considered subscribers.</a:t>
            </a:r>
          </a:p>
          <a:p>
            <a:r>
              <a:rPr lang="en-US" dirty="0"/>
              <a:t>Any node can be publisher or subscriber and node is also referred to as client.</a:t>
            </a:r>
          </a:p>
        </p:txBody>
      </p:sp>
      <p:pic>
        <p:nvPicPr>
          <p:cNvPr id="44" name="Picture 2" descr="Health Sensor Stock Illustrations – 2,299 Health Sensor Stock  Illustrations, Vectors &amp; Clipart - Dreamstime"/>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7437" t="27740" r="5172" b="51564"/>
          <a:stretch/>
        </p:blipFill>
        <p:spPr bwMode="auto">
          <a:xfrm>
            <a:off x="18871" y="3306416"/>
            <a:ext cx="914400" cy="108813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ealth Sensor Stock Illustrations – 2,299 Health Sensor Stock  Illustrations, Vectors &amp; Clipart - Dreamstime"/>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7090" t="51740" r="5519" b="27564"/>
          <a:stretch/>
        </p:blipFill>
        <p:spPr bwMode="auto">
          <a:xfrm>
            <a:off x="3473077" y="3306416"/>
            <a:ext cx="914400" cy="10881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ealth Sensor Stock Illustrations – 2,299 Health Sensor Stock  Illustrations, Vectors &amp; Clipart - Dreamstime"/>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3264" t="75566" r="29345" b="3738"/>
          <a:stretch/>
        </p:blipFill>
        <p:spPr bwMode="auto">
          <a:xfrm>
            <a:off x="3473077" y="5518116"/>
            <a:ext cx="914400" cy="10881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ealth Sensor Stock Illustrations – 2,299 Health Sensor Stock  Illustrations, Vectors &amp; Clipart - Dreamstime"/>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9611" t="27739" r="52998" b="51565"/>
          <a:stretch/>
        </p:blipFill>
        <p:spPr bwMode="auto">
          <a:xfrm>
            <a:off x="18871" y="5518116"/>
            <a:ext cx="914400" cy="108813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p:cNvSpPr/>
          <p:nvPr/>
        </p:nvSpPr>
        <p:spPr>
          <a:xfrm>
            <a:off x="5181600" y="4094921"/>
            <a:ext cx="1828800" cy="18288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MQTT</a:t>
            </a:r>
          </a:p>
          <a:p>
            <a:pPr algn="ctr"/>
            <a:r>
              <a:rPr lang="en-US" sz="2000" dirty="0">
                <a:solidFill>
                  <a:schemeClr val="tx1"/>
                </a:solidFill>
              </a:rPr>
              <a:t>Broker</a:t>
            </a:r>
          </a:p>
        </p:txBody>
      </p:sp>
      <p:cxnSp>
        <p:nvCxnSpPr>
          <p:cNvPr id="49" name="Straight Arrow Connector 48"/>
          <p:cNvCxnSpPr/>
          <p:nvPr/>
        </p:nvCxnSpPr>
        <p:spPr>
          <a:xfrm>
            <a:off x="7397963" y="4951827"/>
            <a:ext cx="1324006"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473077" y="4951827"/>
            <a:ext cx="1324006"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67869" y="4394552"/>
            <a:ext cx="1616148" cy="369332"/>
          </a:xfrm>
          <a:prstGeom prst="rect">
            <a:avLst/>
          </a:prstGeom>
          <a:noFill/>
        </p:spPr>
        <p:txBody>
          <a:bodyPr wrap="none" rtlCol="0">
            <a:spAutoFit/>
          </a:bodyPr>
          <a:lstStyle/>
          <a:p>
            <a:r>
              <a:rPr lang="en-US" dirty="0" err="1"/>
              <a:t>Topic:</a:t>
            </a:r>
            <a:r>
              <a:rPr lang="en-US" b="1" dirty="0" err="1">
                <a:solidFill>
                  <a:schemeClr val="accent6"/>
                </a:solidFill>
              </a:rPr>
              <a:t>SensData</a:t>
            </a:r>
            <a:endParaRPr lang="en-US" b="1" dirty="0">
              <a:solidFill>
                <a:schemeClr val="accent6"/>
              </a:solidFill>
            </a:endParaRPr>
          </a:p>
        </p:txBody>
      </p:sp>
    </p:spTree>
    <p:extLst>
      <p:ext uri="{BB962C8B-B14F-4D97-AF65-F5344CB8AC3E}">
        <p14:creationId xmlns:p14="http://schemas.microsoft.com/office/powerpoint/2010/main" val="1548296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path" presetSubtype="0" accel="50000" decel="50000" fill="hold" nodeType="clickEffect">
                                  <p:stCondLst>
                                    <p:cond delay="0"/>
                                  </p:stCondLst>
                                  <p:childTnLst>
                                    <p:animMotion origin="layout" path="M -2.5E-6 -2.59259E-6 L 0.14089 0.16065 " pathEditMode="relative" rAng="0" ptsTypes="AA">
                                      <p:cBhvr>
                                        <p:cTn id="28" dur="2000" fill="hold"/>
                                        <p:tgtEl>
                                          <p:spTgt spid="44"/>
                                        </p:tgtEl>
                                        <p:attrNameLst>
                                          <p:attrName>ppt_x</p:attrName>
                                          <p:attrName>ppt_y</p:attrName>
                                        </p:attrNameLst>
                                      </p:cBhvr>
                                      <p:rCtr x="7044" y="8032"/>
                                    </p:animMotion>
                                  </p:childTnLst>
                                </p:cTn>
                              </p:par>
                              <p:par>
                                <p:cTn id="29" presetID="49" presetClass="path" presetSubtype="0" accel="50000" decel="50000" fill="hold" nodeType="withEffect">
                                  <p:stCondLst>
                                    <p:cond delay="0"/>
                                  </p:stCondLst>
                                  <p:childTnLst>
                                    <p:animMotion origin="layout" path="M 4.16667E-6 -2.59259E-6 L -0.14245 0.16597 " pathEditMode="relative" rAng="0" ptsTypes="AA">
                                      <p:cBhvr>
                                        <p:cTn id="30" dur="2000" fill="hold"/>
                                        <p:tgtEl>
                                          <p:spTgt spid="45"/>
                                        </p:tgtEl>
                                        <p:attrNameLst>
                                          <p:attrName>ppt_x</p:attrName>
                                          <p:attrName>ppt_y</p:attrName>
                                        </p:attrNameLst>
                                      </p:cBhvr>
                                      <p:rCtr x="-7122" y="8287"/>
                                    </p:animMotion>
                                  </p:childTnLst>
                                </p:cTn>
                              </p:par>
                              <p:par>
                                <p:cTn id="31" presetID="56" presetClass="path" presetSubtype="0" accel="50000" decel="50000" fill="hold" nodeType="withEffect">
                                  <p:stCondLst>
                                    <p:cond delay="0"/>
                                  </p:stCondLst>
                                  <p:childTnLst>
                                    <p:animMotion origin="layout" path="M 4.16667E-6 3.7037E-6 L -0.14245 -0.16181 " pathEditMode="relative" rAng="0" ptsTypes="AA">
                                      <p:cBhvr>
                                        <p:cTn id="32" dur="2000" fill="hold"/>
                                        <p:tgtEl>
                                          <p:spTgt spid="46"/>
                                        </p:tgtEl>
                                        <p:attrNameLst>
                                          <p:attrName>ppt_x</p:attrName>
                                          <p:attrName>ppt_y</p:attrName>
                                        </p:attrNameLst>
                                      </p:cBhvr>
                                      <p:rCtr x="-7122" y="-8102"/>
                                    </p:animMotion>
                                  </p:childTnLst>
                                </p:cTn>
                              </p:par>
                              <p:par>
                                <p:cTn id="33" presetID="56" presetClass="path" presetSubtype="0" accel="50000" decel="50000" fill="hold" nodeType="withEffect">
                                  <p:stCondLst>
                                    <p:cond delay="0"/>
                                  </p:stCondLst>
                                  <p:childTnLst>
                                    <p:animMotion origin="layout" path="M -2.5E-6 3.7037E-6 L 0.14089 -0.16181 " pathEditMode="relative" rAng="0" ptsTypes="AA">
                                      <p:cBhvr>
                                        <p:cTn id="34" dur="2000" fill="hold"/>
                                        <p:tgtEl>
                                          <p:spTgt spid="47"/>
                                        </p:tgtEl>
                                        <p:attrNameLst>
                                          <p:attrName>ppt_x</p:attrName>
                                          <p:attrName>ppt_y</p:attrName>
                                        </p:attrNameLst>
                                      </p:cBhvr>
                                      <p:rCtr x="7044" y="-8102"/>
                                    </p:animMotion>
                                  </p:childTnLst>
                                </p:cTn>
                              </p:par>
                            </p:childTnLst>
                          </p:cTn>
                        </p:par>
                        <p:par>
                          <p:cTn id="35" fill="hold">
                            <p:stCondLst>
                              <p:cond delay="2000"/>
                            </p:stCondLst>
                            <p:childTnLst>
                              <p:par>
                                <p:cTn id="36" presetID="1" presetClass="exit" presetSubtype="0" fill="hold" nodeType="afterEffect">
                                  <p:stCondLst>
                                    <p:cond delay="0"/>
                                  </p:stCondLst>
                                  <p:childTnLst>
                                    <p:set>
                                      <p:cBhvr>
                                        <p:cTn id="37" dur="1" fill="hold">
                                          <p:stCondLst>
                                            <p:cond delay="0"/>
                                          </p:stCondLst>
                                        </p:cTn>
                                        <p:tgtEl>
                                          <p:spTgt spid="44"/>
                                        </p:tgtEl>
                                        <p:attrNameLst>
                                          <p:attrName>style.visibility</p:attrName>
                                        </p:attrNameLst>
                                      </p:cBhvr>
                                      <p:to>
                                        <p:strVal val="hidden"/>
                                      </p:to>
                                    </p:set>
                                  </p:childTnLst>
                                </p:cTn>
                              </p:par>
                            </p:childTnLst>
                          </p:cTn>
                        </p:par>
                        <p:par>
                          <p:cTn id="38" fill="hold">
                            <p:stCondLst>
                              <p:cond delay="2000"/>
                            </p:stCondLst>
                            <p:childTnLst>
                              <p:par>
                                <p:cTn id="39" presetID="1" presetClass="exit" presetSubtype="0" fill="hold" nodeType="afterEffect">
                                  <p:stCondLst>
                                    <p:cond delay="0"/>
                                  </p:stCondLst>
                                  <p:childTnLst>
                                    <p:set>
                                      <p:cBhvr>
                                        <p:cTn id="40" dur="1" fill="hold">
                                          <p:stCondLst>
                                            <p:cond delay="0"/>
                                          </p:stCondLst>
                                        </p:cTn>
                                        <p:tgtEl>
                                          <p:spTgt spid="45"/>
                                        </p:tgtEl>
                                        <p:attrNameLst>
                                          <p:attrName>style.visibility</p:attrName>
                                        </p:attrNameLst>
                                      </p:cBhvr>
                                      <p:to>
                                        <p:strVal val="hidden"/>
                                      </p:to>
                                    </p:set>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46"/>
                                        </p:tgtEl>
                                        <p:attrNameLst>
                                          <p:attrName>style.visibility</p:attrName>
                                        </p:attrNameLst>
                                      </p:cBhvr>
                                      <p:to>
                                        <p:strVal val="hidden"/>
                                      </p:to>
                                    </p:set>
                                  </p:childTnLst>
                                </p:cTn>
                              </p:par>
                            </p:childTnLst>
                          </p:cTn>
                        </p:par>
                        <p:par>
                          <p:cTn id="44" fill="hold">
                            <p:stCondLst>
                              <p:cond delay="2000"/>
                            </p:stCondLst>
                            <p:childTnLst>
                              <p:par>
                                <p:cTn id="45" presetID="1" presetClass="exit" presetSubtype="0" fill="hold" nodeType="afterEffect">
                                  <p:stCondLst>
                                    <p:cond delay="0"/>
                                  </p:stCondLst>
                                  <p:childTnLst>
                                    <p:set>
                                      <p:cBhvr>
                                        <p:cTn id="46" dur="1" fill="hold">
                                          <p:stCondLst>
                                            <p:cond delay="0"/>
                                          </p:stCondLst>
                                        </p:cTn>
                                        <p:tgtEl>
                                          <p:spTgt spid="4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3">
                                            <p:txEl>
                                              <p:pRg st="1" end="1"/>
                                            </p:txEl>
                                          </p:spTgt>
                                        </p:tgtEl>
                                        <p:attrNameLst>
                                          <p:attrName>style.visibility</p:attrName>
                                        </p:attrNameLst>
                                      </p:cBhvr>
                                      <p:to>
                                        <p:strVal val="visible"/>
                                      </p:to>
                                    </p:set>
                                    <p:animEffect transition="in" filter="fade">
                                      <p:cBhvr>
                                        <p:cTn id="51" dur="500"/>
                                        <p:tgtEl>
                                          <p:spTgt spid="43">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3">
                                            <p:txEl>
                                              <p:pRg st="2" end="2"/>
                                            </p:txEl>
                                          </p:spTgt>
                                        </p:tgtEl>
                                        <p:attrNameLst>
                                          <p:attrName>style.visibility</p:attrName>
                                        </p:attrNameLst>
                                      </p:cBhvr>
                                      <p:to>
                                        <p:strVal val="visible"/>
                                      </p:to>
                                    </p:set>
                                    <p:animEffect transition="in" filter="fade">
                                      <p:cBhvr>
                                        <p:cTn id="64" dur="500"/>
                                        <p:tgtEl>
                                          <p:spTgt spid="43">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grpId="1" nodeType="clickEffect">
                                  <p:stCondLst>
                                    <p:cond delay="0"/>
                                  </p:stCondLst>
                                  <p:childTnLst>
                                    <p:animMotion origin="layout" path="M 4.375E-6 -2.59259E-6 L 0.63893 -2.59259E-6 " pathEditMode="relative" rAng="0" ptsTypes="AA">
                                      <p:cBhvr>
                                        <p:cTn id="80" dur="4000" fill="hold"/>
                                        <p:tgtEl>
                                          <p:spTgt spid="18"/>
                                        </p:tgtEl>
                                        <p:attrNameLst>
                                          <p:attrName>ppt_x</p:attrName>
                                          <p:attrName>ppt_y</p:attrName>
                                        </p:attrNameLst>
                                      </p:cBhvr>
                                      <p:rCtr x="31940"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3">
                                            <p:txEl>
                                              <p:pRg st="3" end="3"/>
                                            </p:txEl>
                                          </p:spTgt>
                                        </p:tgtEl>
                                        <p:attrNameLst>
                                          <p:attrName>style.visibility</p:attrName>
                                        </p:attrNameLst>
                                      </p:cBhvr>
                                      <p:to>
                                        <p:strVal val="visible"/>
                                      </p:to>
                                    </p:set>
                                    <p:animEffect transition="in" filter="fade">
                                      <p:cBhvr>
                                        <p:cTn id="85" dur="500"/>
                                        <p:tgtEl>
                                          <p:spTgt spid="43">
                                            <p:txEl>
                                              <p:pRg st="3" end="3"/>
                                            </p:txEl>
                                          </p:spTgt>
                                        </p:tgtEl>
                                      </p:cBhvr>
                                    </p:animEffect>
                                  </p:childTnLst>
                                </p:cTn>
                              </p:par>
                              <p:par>
                                <p:cTn id="86" presetID="1" presetClass="exit" presetSubtype="0" fill="hold" grpId="2" nodeType="withEffect">
                                  <p:stCondLst>
                                    <p:cond delay="0"/>
                                  </p:stCondLst>
                                  <p:childTnLst>
                                    <p:set>
                                      <p:cBhvr>
                                        <p:cTn id="87"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43" grpId="0" uiExpand="1" build="p"/>
      <p:bldP spid="48" grpId="0" uiExpand="1" animBg="1"/>
      <p:bldP spid="18" grpId="0"/>
      <p:bldP spid="18" grpId="1"/>
      <p:bldP spid="18"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QoS in MQTT</a:t>
            </a:r>
          </a:p>
        </p:txBody>
      </p:sp>
      <p:sp>
        <p:nvSpPr>
          <p:cNvPr id="3" name="Content Placeholder 2"/>
          <p:cNvSpPr>
            <a:spLocks noGrp="1"/>
          </p:cNvSpPr>
          <p:nvPr>
            <p:ph idx="1"/>
          </p:nvPr>
        </p:nvSpPr>
        <p:spPr/>
        <p:txBody>
          <a:bodyPr/>
          <a:lstStyle/>
          <a:p>
            <a:r>
              <a:rPr lang="en-US" dirty="0"/>
              <a:t>MQTT supports different QoS (Quality of Service) levels.</a:t>
            </a:r>
          </a:p>
          <a:p>
            <a:r>
              <a:rPr lang="en-US" dirty="0"/>
              <a:t>There are 3 layers of QoS supported by MQTT.</a:t>
            </a:r>
          </a:p>
          <a:p>
            <a:pPr marL="457200" indent="-457200">
              <a:buFont typeface="+mj-lt"/>
              <a:buAutoNum type="arabicPeriod"/>
            </a:pPr>
            <a:r>
              <a:rPr lang="en-US" dirty="0"/>
              <a:t>Level 0 = At most once (Best effort, No Acknowledgement)</a:t>
            </a:r>
          </a:p>
          <a:p>
            <a:pPr marL="457200" indent="-457200">
              <a:buFont typeface="+mj-lt"/>
              <a:buAutoNum type="arabicPeriod"/>
            </a:pPr>
            <a:r>
              <a:rPr lang="en-US" dirty="0"/>
              <a:t>Level 1 = At least once (Acknowledged, retransmitted if </a:t>
            </a:r>
            <a:r>
              <a:rPr lang="en-US" i="1" dirty="0" err="1"/>
              <a:t>ack</a:t>
            </a:r>
            <a:r>
              <a:rPr lang="en-US" dirty="0"/>
              <a:t> not received)</a:t>
            </a:r>
          </a:p>
          <a:p>
            <a:pPr marL="457200" indent="-457200">
              <a:buFont typeface="+mj-lt"/>
              <a:buAutoNum type="arabicPeriod"/>
            </a:pPr>
            <a:r>
              <a:rPr lang="en-US" dirty="0"/>
              <a:t>Level 2 = Exactly once (Requested to send, clear to send)</a:t>
            </a:r>
          </a:p>
        </p:txBody>
      </p:sp>
    </p:spTree>
    <p:extLst>
      <p:ext uri="{BB962C8B-B14F-4D97-AF65-F5344CB8AC3E}">
        <p14:creationId xmlns:p14="http://schemas.microsoft.com/office/powerpoint/2010/main" val="2457873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Publisher – Code Implementation</a:t>
            </a:r>
          </a:p>
        </p:txBody>
      </p:sp>
      <p:sp>
        <p:nvSpPr>
          <p:cNvPr id="3" name="Content Placeholder 2"/>
          <p:cNvSpPr>
            <a:spLocks noGrp="1"/>
          </p:cNvSpPr>
          <p:nvPr>
            <p:ph idx="1"/>
          </p:nvPr>
        </p:nvSpPr>
        <p:spPr/>
        <p:txBody>
          <a:bodyPr/>
          <a:lstStyle/>
          <a:p>
            <a:r>
              <a:rPr lang="en-US" dirty="0"/>
              <a:t>The code for MQTT publisher is as shown in below.</a:t>
            </a:r>
          </a:p>
        </p:txBody>
      </p:sp>
      <p:grpSp>
        <p:nvGrpSpPr>
          <p:cNvPr id="4" name="Group 3"/>
          <p:cNvGrpSpPr/>
          <p:nvPr/>
        </p:nvGrpSpPr>
        <p:grpSpPr>
          <a:xfrm>
            <a:off x="131179" y="1321541"/>
            <a:ext cx="5735049" cy="4730389"/>
            <a:chOff x="131179" y="1321541"/>
            <a:chExt cx="5735049" cy="4730389"/>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440120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859900"/>
                  </a:solidFill>
                  <a:latin typeface="Consolas"/>
                </a:rPr>
                <a:t>#include</a:t>
              </a:r>
              <a:r>
                <a:rPr lang="en-US" sz="2000" dirty="0">
                  <a:solidFill>
                    <a:srgbClr val="B58900"/>
                  </a:solidFill>
                  <a:latin typeface="Consolas"/>
                </a:rPr>
                <a:t> </a:t>
              </a:r>
              <a:r>
                <a:rPr lang="en-US" sz="2000" dirty="0">
                  <a:solidFill>
                    <a:srgbClr val="2AA198"/>
                  </a:solidFill>
                  <a:latin typeface="Consolas"/>
                </a:rPr>
                <a:t>&lt;ESP8266WiFi.h&gt;</a:t>
              </a:r>
              <a:endParaRPr lang="en-US" sz="2000" dirty="0">
                <a:solidFill>
                  <a:srgbClr val="333333"/>
                </a:solidFill>
                <a:latin typeface="Consolas"/>
              </a:endParaRPr>
            </a:p>
            <a:p>
              <a:r>
                <a:rPr lang="en-US" sz="2000" dirty="0">
                  <a:solidFill>
                    <a:srgbClr val="859900"/>
                  </a:solidFill>
                  <a:latin typeface="Consolas"/>
                </a:rPr>
                <a:t>#include</a:t>
              </a:r>
              <a:r>
                <a:rPr lang="en-US" sz="2000" dirty="0">
                  <a:solidFill>
                    <a:srgbClr val="B58900"/>
                  </a:solidFill>
                  <a:latin typeface="Consolas"/>
                </a:rPr>
                <a:t> </a:t>
              </a:r>
              <a:r>
                <a:rPr lang="en-US" sz="2000" dirty="0">
                  <a:solidFill>
                    <a:srgbClr val="2AA198"/>
                  </a:solidFill>
                  <a:latin typeface="Consolas"/>
                </a:rPr>
                <a:t>&lt;</a:t>
              </a:r>
              <a:r>
                <a:rPr lang="en-US" sz="2000" dirty="0" err="1">
                  <a:solidFill>
                    <a:srgbClr val="2AA198"/>
                  </a:solidFill>
                  <a:latin typeface="Consolas"/>
                </a:rPr>
                <a:t>PubSubClient.h</a:t>
              </a:r>
              <a:r>
                <a:rPr lang="en-US" sz="2000" dirty="0">
                  <a:solidFill>
                    <a:srgbClr val="2AA198"/>
                  </a:solidFill>
                  <a:latin typeface="Consolas"/>
                </a:rPr>
                <a:t>&gt;</a:t>
              </a:r>
              <a:endParaRPr lang="en-US" sz="2000" dirty="0">
                <a:solidFill>
                  <a:srgbClr val="333333"/>
                </a:solidFill>
                <a:latin typeface="Consolas"/>
              </a:endParaRPr>
            </a:p>
            <a:p>
              <a:br>
                <a:rPr lang="en-US" sz="2000" dirty="0">
                  <a:solidFill>
                    <a:srgbClr val="333333"/>
                  </a:solidFill>
                  <a:latin typeface="Consolas"/>
                </a:rPr>
              </a:br>
              <a:r>
                <a:rPr lang="en-US" sz="2000" b="1" dirty="0">
                  <a:solidFill>
                    <a:srgbClr val="073642"/>
                  </a:solidFill>
                  <a:latin typeface="Consolas"/>
                </a:rPr>
                <a:t>const</a:t>
              </a:r>
              <a:r>
                <a:rPr lang="en-US" sz="2000" dirty="0">
                  <a:solidFill>
                    <a:srgbClr val="333333"/>
                  </a:solidFill>
                  <a:latin typeface="Consolas"/>
                </a:rPr>
                <a:t> </a:t>
              </a:r>
              <a:r>
                <a:rPr lang="en-US" sz="2000" b="1" dirty="0">
                  <a:solidFill>
                    <a:srgbClr val="073642"/>
                  </a:solidFill>
                  <a:latin typeface="Consolas"/>
                </a:rPr>
                <a:t>char</a:t>
              </a:r>
              <a:r>
                <a:rPr lang="en-US" sz="2000" dirty="0">
                  <a:solidFill>
                    <a:srgbClr val="859900"/>
                  </a:solidFill>
                  <a:latin typeface="Consolas"/>
                </a:rPr>
                <a:t>*</a:t>
              </a:r>
              <a:r>
                <a:rPr lang="en-US" sz="2000" dirty="0">
                  <a:solidFill>
                    <a:srgbClr val="333333"/>
                  </a:solidFill>
                  <a:latin typeface="Consolas"/>
                </a:rPr>
                <a:t> </a:t>
              </a:r>
              <a:r>
                <a:rPr lang="en-US" sz="2000" dirty="0" err="1">
                  <a:solidFill>
                    <a:srgbClr val="268BD2"/>
                  </a:solidFill>
                  <a:latin typeface="Consolas"/>
                </a:rPr>
                <a:t>ssid</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a:solidFill>
                    <a:srgbClr val="2AA198"/>
                  </a:solidFill>
                  <a:latin typeface="Consolas"/>
                </a:rPr>
                <a:t>"</a:t>
              </a:r>
              <a:r>
                <a:rPr lang="en-US" sz="2000" dirty="0" err="1">
                  <a:solidFill>
                    <a:srgbClr val="2AA198"/>
                  </a:solidFill>
                  <a:latin typeface="Consolas"/>
                </a:rPr>
                <a:t>OnePlusTJ</a:t>
              </a:r>
              <a:r>
                <a:rPr lang="en-US" sz="2000" dirty="0">
                  <a:solidFill>
                    <a:srgbClr val="2AA198"/>
                  </a:solidFill>
                  <a:latin typeface="Consolas"/>
                </a:rPr>
                <a:t>"</a:t>
              </a:r>
              <a:r>
                <a:rPr lang="en-US" sz="2000" dirty="0">
                  <a:solidFill>
                    <a:srgbClr val="333333"/>
                  </a:solidFill>
                  <a:latin typeface="Consolas"/>
                </a:rPr>
                <a:t>;</a:t>
              </a:r>
            </a:p>
            <a:p>
              <a:r>
                <a:rPr lang="en-US" sz="2000" b="1" dirty="0">
                  <a:solidFill>
                    <a:srgbClr val="073642"/>
                  </a:solidFill>
                  <a:latin typeface="Consolas"/>
                </a:rPr>
                <a:t>const</a:t>
              </a:r>
              <a:r>
                <a:rPr lang="en-US" sz="2000" dirty="0">
                  <a:solidFill>
                    <a:srgbClr val="333333"/>
                  </a:solidFill>
                  <a:latin typeface="Consolas"/>
                </a:rPr>
                <a:t> </a:t>
              </a:r>
              <a:r>
                <a:rPr lang="en-US" sz="2000" b="1" dirty="0">
                  <a:solidFill>
                    <a:srgbClr val="073642"/>
                  </a:solidFill>
                  <a:latin typeface="Consolas"/>
                </a:rPr>
                <a:t>char</a:t>
              </a:r>
              <a:r>
                <a:rPr lang="en-US" sz="2000" dirty="0">
                  <a:solidFill>
                    <a:srgbClr val="859900"/>
                  </a:solidFill>
                  <a:latin typeface="Consolas"/>
                </a:rPr>
                <a:t>*</a:t>
              </a:r>
              <a:r>
                <a:rPr lang="en-US" sz="2000" dirty="0">
                  <a:solidFill>
                    <a:srgbClr val="333333"/>
                  </a:solidFill>
                  <a:latin typeface="Consolas"/>
                </a:rPr>
                <a:t> </a:t>
              </a:r>
              <a:r>
                <a:rPr lang="en-US" sz="2000" dirty="0" err="1">
                  <a:solidFill>
                    <a:srgbClr val="268BD2"/>
                  </a:solidFill>
                  <a:latin typeface="Consolas"/>
                </a:rPr>
                <a:t>pwd</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a:solidFill>
                    <a:srgbClr val="2AA198"/>
                  </a:solidFill>
                  <a:latin typeface="Consolas"/>
                </a:rPr>
                <a:t>"Tjm12347"</a:t>
              </a:r>
              <a:r>
                <a:rPr lang="en-US" sz="2000" dirty="0">
                  <a:solidFill>
                    <a:srgbClr val="333333"/>
                  </a:solidFill>
                  <a:latin typeface="Consolas"/>
                </a:rPr>
                <a:t>;</a:t>
              </a:r>
            </a:p>
            <a:p>
              <a:r>
                <a:rPr lang="en-US" sz="2000" b="1" dirty="0">
                  <a:solidFill>
                    <a:srgbClr val="073642"/>
                  </a:solidFill>
                  <a:latin typeface="Consolas"/>
                </a:rPr>
                <a:t>const</a:t>
              </a:r>
              <a:r>
                <a:rPr lang="en-US" sz="2000" dirty="0">
                  <a:solidFill>
                    <a:srgbClr val="333333"/>
                  </a:solidFill>
                  <a:latin typeface="Consolas"/>
                </a:rPr>
                <a:t> </a:t>
              </a:r>
              <a:r>
                <a:rPr lang="en-US" sz="2000" b="1" dirty="0">
                  <a:solidFill>
                    <a:srgbClr val="073642"/>
                  </a:solidFill>
                  <a:latin typeface="Consolas"/>
                </a:rPr>
                <a:t>char</a:t>
              </a:r>
              <a:r>
                <a:rPr lang="en-US" sz="2000" dirty="0">
                  <a:solidFill>
                    <a:srgbClr val="859900"/>
                  </a:solidFill>
                  <a:latin typeface="Consolas"/>
                </a:rPr>
                <a:t>*</a:t>
              </a:r>
              <a:r>
                <a:rPr lang="en-US" sz="2000" dirty="0">
                  <a:solidFill>
                    <a:srgbClr val="333333"/>
                  </a:solidFill>
                  <a:latin typeface="Consolas"/>
                </a:rPr>
                <a:t> </a:t>
              </a:r>
              <a:r>
                <a:rPr lang="en-US" sz="2000" dirty="0" err="1">
                  <a:solidFill>
                    <a:srgbClr val="268BD2"/>
                  </a:solidFill>
                  <a:latin typeface="Consolas"/>
                </a:rPr>
                <a:t>mqtt_server</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p>
            <a:p>
              <a:r>
                <a:rPr lang="en-US" sz="2000" dirty="0">
                  <a:solidFill>
                    <a:srgbClr val="333333"/>
                  </a:solidFill>
                  <a:latin typeface="Consolas"/>
                </a:rPr>
                <a:t>	</a:t>
              </a:r>
              <a:r>
                <a:rPr lang="en-US" sz="2000" dirty="0">
                  <a:solidFill>
                    <a:srgbClr val="2AA198"/>
                  </a:solidFill>
                  <a:latin typeface="Consolas"/>
                </a:rPr>
                <a:t>"broker.mqtt-dashboard.com"</a:t>
              </a:r>
              <a:r>
                <a:rPr lang="en-US" sz="2000" dirty="0">
                  <a:solidFill>
                    <a:srgbClr val="333333"/>
                  </a:solidFill>
                  <a:latin typeface="Consolas"/>
                </a:rPr>
                <a:t>;</a:t>
              </a:r>
            </a:p>
            <a:p>
              <a:br>
                <a:rPr lang="en-US" sz="2000" dirty="0">
                  <a:solidFill>
                    <a:srgbClr val="333333"/>
                  </a:solidFill>
                  <a:latin typeface="Consolas"/>
                </a:rPr>
              </a:br>
              <a:r>
                <a:rPr lang="en-US" sz="2000" dirty="0" err="1">
                  <a:solidFill>
                    <a:srgbClr val="333333"/>
                  </a:solidFill>
                  <a:latin typeface="Consolas"/>
                </a:rPr>
                <a:t>WiFiClient</a:t>
              </a:r>
              <a:r>
                <a:rPr lang="en-US" sz="2000" dirty="0">
                  <a:solidFill>
                    <a:srgbClr val="333333"/>
                  </a:solidFill>
                  <a:latin typeface="Consolas"/>
                </a:rPr>
                <a:t> </a:t>
              </a:r>
              <a:r>
                <a:rPr lang="en-US" sz="2000" dirty="0" err="1">
                  <a:solidFill>
                    <a:srgbClr val="268BD2"/>
                  </a:solidFill>
                  <a:latin typeface="Consolas"/>
                </a:rPr>
                <a:t>espClient</a:t>
              </a:r>
              <a:r>
                <a:rPr lang="en-US" sz="2000" dirty="0">
                  <a:solidFill>
                    <a:srgbClr val="333333"/>
                  </a:solidFill>
                  <a:latin typeface="Consolas"/>
                </a:rPr>
                <a:t>;</a:t>
              </a:r>
            </a:p>
            <a:p>
              <a:r>
                <a:rPr lang="en-US" sz="2000" dirty="0" err="1">
                  <a:solidFill>
                    <a:srgbClr val="333333"/>
                  </a:solidFill>
                  <a:latin typeface="Consolas"/>
                </a:rPr>
                <a:t>PubSubClient</a:t>
              </a:r>
              <a:r>
                <a:rPr lang="en-US" sz="2000" dirty="0">
                  <a:solidFill>
                    <a:srgbClr val="333333"/>
                  </a:solidFill>
                  <a:latin typeface="Consolas"/>
                </a:rPr>
                <a:t> </a:t>
              </a:r>
              <a:r>
                <a:rPr lang="en-US" sz="2000" dirty="0">
                  <a:solidFill>
                    <a:srgbClr val="268BD2"/>
                  </a:solidFill>
                  <a:latin typeface="Consolas"/>
                </a:rPr>
                <a:t>client</a:t>
              </a:r>
              <a:r>
                <a:rPr lang="en-US" sz="2000" dirty="0">
                  <a:solidFill>
                    <a:srgbClr val="333333"/>
                  </a:solidFill>
                  <a:latin typeface="Consolas"/>
                </a:rPr>
                <a:t>(</a:t>
              </a:r>
              <a:r>
                <a:rPr lang="en-US" sz="2000" dirty="0" err="1">
                  <a:solidFill>
                    <a:srgbClr val="333333"/>
                  </a:solidFill>
                  <a:latin typeface="Consolas"/>
                </a:rPr>
                <a:t>espClient</a:t>
              </a:r>
              <a:r>
                <a:rPr lang="en-US" sz="2000" dirty="0">
                  <a:solidFill>
                    <a:srgbClr val="333333"/>
                  </a:solidFill>
                  <a:latin typeface="Consolas"/>
                </a:rPr>
                <a:t>);</a:t>
              </a:r>
            </a:p>
            <a:p>
              <a:r>
                <a:rPr lang="en-US" sz="2000" b="1" dirty="0" err="1">
                  <a:solidFill>
                    <a:srgbClr val="073642"/>
                  </a:solidFill>
                  <a:latin typeface="Consolas"/>
                </a:rPr>
                <a:t>int</a:t>
              </a:r>
              <a:r>
                <a:rPr lang="en-US" sz="2000" dirty="0">
                  <a:solidFill>
                    <a:srgbClr val="333333"/>
                  </a:solidFill>
                  <a:latin typeface="Consolas"/>
                </a:rPr>
                <a:t> </a:t>
              </a:r>
              <a:r>
                <a:rPr lang="en-US" sz="2000" dirty="0">
                  <a:solidFill>
                    <a:srgbClr val="268BD2"/>
                  </a:solidFill>
                  <a:latin typeface="Consolas"/>
                </a:rPr>
                <a:t>value</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a:solidFill>
                    <a:srgbClr val="D33682"/>
                  </a:solidFill>
                  <a:latin typeface="Consolas"/>
                </a:rPr>
                <a:t>0</a:t>
              </a:r>
              <a:r>
                <a:rPr lang="en-US" sz="2000" dirty="0">
                  <a:solidFill>
                    <a:srgbClr val="333333"/>
                  </a:solidFill>
                  <a:latin typeface="Consolas"/>
                </a:rPr>
                <a:t>;</a:t>
              </a:r>
            </a:p>
            <a:p>
              <a:r>
                <a:rPr lang="en-US" sz="2000" b="1" dirty="0">
                  <a:solidFill>
                    <a:srgbClr val="073642"/>
                  </a:solidFill>
                  <a:latin typeface="Consolas"/>
                </a:rPr>
                <a:t>unsigned</a:t>
              </a:r>
              <a:r>
                <a:rPr lang="en-US" sz="2000" dirty="0">
                  <a:solidFill>
                    <a:srgbClr val="333333"/>
                  </a:solidFill>
                  <a:latin typeface="Consolas"/>
                </a:rPr>
                <a:t> </a:t>
              </a:r>
              <a:r>
                <a:rPr lang="en-US" sz="2000" b="1" dirty="0">
                  <a:solidFill>
                    <a:srgbClr val="073642"/>
                  </a:solidFill>
                  <a:latin typeface="Consolas"/>
                </a:rPr>
                <a:t>long</a:t>
              </a:r>
              <a:r>
                <a:rPr lang="en-US" sz="2000" dirty="0">
                  <a:solidFill>
                    <a:srgbClr val="333333"/>
                  </a:solidFill>
                  <a:latin typeface="Consolas"/>
                </a:rPr>
                <a:t> </a:t>
              </a:r>
              <a:r>
                <a:rPr lang="en-US" sz="2000" dirty="0" err="1">
                  <a:solidFill>
                    <a:srgbClr val="268BD2"/>
                  </a:solidFill>
                  <a:latin typeface="Consolas"/>
                </a:rPr>
                <a:t>lastMsg</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a:solidFill>
                    <a:srgbClr val="D33682"/>
                  </a:solidFill>
                  <a:latin typeface="Consolas"/>
                </a:rPr>
                <a:t>0</a:t>
              </a:r>
              <a:r>
                <a:rPr lang="en-US" sz="2000" dirty="0">
                  <a:solidFill>
                    <a:srgbClr val="333333"/>
                  </a:solidFill>
                  <a:latin typeface="Consolas"/>
                </a:rPr>
                <a:t>;</a:t>
              </a:r>
            </a:p>
            <a:p>
              <a:r>
                <a:rPr lang="en-US" sz="2000" dirty="0">
                  <a:solidFill>
                    <a:srgbClr val="859900"/>
                  </a:solidFill>
                  <a:latin typeface="Consolas"/>
                </a:rPr>
                <a:t>#define</a:t>
              </a:r>
              <a:r>
                <a:rPr lang="en-US" sz="2000" dirty="0">
                  <a:solidFill>
                    <a:srgbClr val="B58900"/>
                  </a:solidFill>
                  <a:latin typeface="Consolas"/>
                </a:rPr>
                <a:t> </a:t>
              </a:r>
              <a:r>
                <a:rPr lang="en-US" sz="2000" dirty="0">
                  <a:solidFill>
                    <a:srgbClr val="268BD2"/>
                  </a:solidFill>
                  <a:latin typeface="Consolas"/>
                </a:rPr>
                <a:t>MSG_BUFFER_SIZE</a:t>
              </a:r>
              <a:r>
                <a:rPr lang="en-US" sz="2000" dirty="0">
                  <a:solidFill>
                    <a:srgbClr val="B58900"/>
                  </a:solidFill>
                  <a:latin typeface="Consolas"/>
                </a:rPr>
                <a:t>  (</a:t>
              </a:r>
              <a:r>
                <a:rPr lang="en-US" sz="2000" dirty="0">
                  <a:solidFill>
                    <a:srgbClr val="D33682"/>
                  </a:solidFill>
                  <a:latin typeface="Consolas"/>
                </a:rPr>
                <a:t>50</a:t>
              </a:r>
              <a:r>
                <a:rPr lang="en-US" sz="2000" dirty="0">
                  <a:solidFill>
                    <a:srgbClr val="B58900"/>
                  </a:solidFill>
                  <a:latin typeface="Consolas"/>
                </a:rPr>
                <a:t>)</a:t>
              </a:r>
              <a:endParaRPr lang="en-US" sz="2000" dirty="0">
                <a:solidFill>
                  <a:srgbClr val="333333"/>
                </a:solidFill>
                <a:latin typeface="Consolas"/>
              </a:endParaRPr>
            </a:p>
            <a:p>
              <a:r>
                <a:rPr lang="en-US" sz="2000" b="1" dirty="0">
                  <a:solidFill>
                    <a:srgbClr val="073642"/>
                  </a:solidFill>
                  <a:latin typeface="Consolas"/>
                </a:rPr>
                <a:t>char</a:t>
              </a:r>
              <a:r>
                <a:rPr lang="en-US" sz="2000" dirty="0">
                  <a:solidFill>
                    <a:srgbClr val="333333"/>
                  </a:solidFill>
                  <a:latin typeface="Consolas"/>
                </a:rPr>
                <a:t> </a:t>
              </a:r>
              <a:r>
                <a:rPr lang="en-US" sz="2000" dirty="0" err="1">
                  <a:solidFill>
                    <a:srgbClr val="268BD2"/>
                  </a:solidFill>
                  <a:latin typeface="Consolas"/>
                </a:rPr>
                <a:t>msg</a:t>
              </a:r>
              <a:r>
                <a:rPr lang="en-US" sz="2000" dirty="0">
                  <a:solidFill>
                    <a:srgbClr val="333333"/>
                  </a:solidFill>
                  <a:latin typeface="Consolas"/>
                </a:rPr>
                <a:t>[</a:t>
              </a:r>
              <a:r>
                <a:rPr lang="en-US" sz="2000" dirty="0">
                  <a:solidFill>
                    <a:srgbClr val="268BD2"/>
                  </a:solidFill>
                  <a:latin typeface="Consolas"/>
                </a:rPr>
                <a:t>MSG_BUFFER_SIZE</a:t>
              </a:r>
              <a:r>
                <a:rPr lang="en-US" sz="2000" dirty="0">
                  <a:solidFill>
                    <a:srgbClr val="333333"/>
                  </a:solidFill>
                  <a:latin typeface="Consolas"/>
                </a:rPr>
                <a:t>];</a:t>
              </a:r>
              <a:endParaRPr lang="en-US" sz="2000" b="0" dirty="0">
                <a:solidFill>
                  <a:srgbClr val="333333"/>
                </a:solidFill>
                <a:latin typeface="Consolas"/>
              </a:endParaRP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40120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endParaRPr lang="en-IN" sz="2000" b="1" dirty="0">
                <a:solidFill>
                  <a:schemeClr val="tx1">
                    <a:lumMod val="75000"/>
                    <a:lumOff val="25000"/>
                  </a:schemeClr>
                </a:solidFill>
                <a:latin typeface="Consolas" panose="020B0609020204030204" pitchFamily="49" charset="0"/>
              </a:endParaRP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MQTT</a:t>
              </a:r>
              <a:r>
                <a:rPr lang="en-US" sz="1600" dirty="0">
                  <a:solidFill>
                    <a:schemeClr val="bg1"/>
                  </a:solidFill>
                  <a:latin typeface="Consolas" panose="020B0609020204030204" pitchFamily="49" charset="0"/>
                </a:rPr>
                <a:t>_</a:t>
              </a:r>
              <a:r>
                <a:rPr lang="en-US" sz="1600" dirty="0">
                  <a:solidFill>
                    <a:schemeClr val="bg1"/>
                  </a:solidFill>
                </a:rPr>
                <a:t>publisher.ino</a:t>
              </a:r>
            </a:p>
          </p:txBody>
        </p:sp>
      </p:grpSp>
      <p:sp>
        <p:nvSpPr>
          <p:cNvPr id="8" name="Rectangle 7"/>
          <p:cNvSpPr/>
          <p:nvPr/>
        </p:nvSpPr>
        <p:spPr>
          <a:xfrm>
            <a:off x="650527" y="1713825"/>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9224" y="2029782"/>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9224" y="2639536"/>
            <a:ext cx="457200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9224" y="3268114"/>
            <a:ext cx="493776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222527" y="1240892"/>
            <a:ext cx="6953061" cy="830997"/>
            <a:chOff x="5222527" y="1240892"/>
            <a:chExt cx="6953061" cy="830997"/>
          </a:xfrm>
        </p:grpSpPr>
        <p:sp>
          <p:nvSpPr>
            <p:cNvPr id="13" name="TextBox 12"/>
            <p:cNvSpPr txBox="1"/>
            <p:nvPr/>
          </p:nvSpPr>
          <p:spPr>
            <a:xfrm>
              <a:off x="5866228" y="1240892"/>
              <a:ext cx="6309360" cy="830997"/>
            </a:xfrm>
            <a:prstGeom prst="rect">
              <a:avLst/>
            </a:prstGeom>
            <a:noFill/>
            <a:ln>
              <a:solidFill>
                <a:schemeClr val="accent6"/>
              </a:solidFill>
            </a:ln>
          </p:spPr>
          <p:txBody>
            <a:bodyPr wrap="square" rtlCol="0">
              <a:spAutoFit/>
            </a:bodyPr>
            <a:lstStyle/>
            <a:p>
              <a:pPr algn="just"/>
              <a:r>
                <a:rPr lang="en-IN" sz="2400" dirty="0"/>
                <a:t>Including the </a:t>
              </a:r>
              <a:r>
                <a:rPr lang="en-IN" sz="2400" dirty="0">
                  <a:solidFill>
                    <a:schemeClr val="accent6"/>
                  </a:solidFill>
                </a:rPr>
                <a:t>“ESP8266WiFi”</a:t>
              </a:r>
              <a:r>
                <a:rPr lang="en-IN" sz="2400" dirty="0"/>
                <a:t> library for enabling Wi-Fi connection with protocols.</a:t>
              </a:r>
              <a:endParaRPr lang="en-US" sz="2400" dirty="0"/>
            </a:p>
          </p:txBody>
        </p:sp>
        <p:cxnSp>
          <p:nvCxnSpPr>
            <p:cNvPr id="14" name="Straight Arrow Connector 13"/>
            <p:cNvCxnSpPr>
              <a:stCxn id="8" idx="3"/>
              <a:endCxn id="13" idx="1"/>
            </p:cNvCxnSpPr>
            <p:nvPr/>
          </p:nvCxnSpPr>
          <p:spPr>
            <a:xfrm flipV="1">
              <a:off x="5222527" y="1656391"/>
              <a:ext cx="643701" cy="19459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221224" y="2115168"/>
            <a:ext cx="6954364" cy="830997"/>
            <a:chOff x="5221224" y="2115168"/>
            <a:chExt cx="6954364" cy="830997"/>
          </a:xfrm>
        </p:grpSpPr>
        <p:sp>
          <p:nvSpPr>
            <p:cNvPr id="16" name="TextBox 15"/>
            <p:cNvSpPr txBox="1"/>
            <p:nvPr/>
          </p:nvSpPr>
          <p:spPr>
            <a:xfrm>
              <a:off x="5866228" y="2115168"/>
              <a:ext cx="6309360" cy="830997"/>
            </a:xfrm>
            <a:prstGeom prst="rect">
              <a:avLst/>
            </a:prstGeom>
            <a:noFill/>
            <a:ln>
              <a:solidFill>
                <a:schemeClr val="accent6"/>
              </a:solidFill>
            </a:ln>
          </p:spPr>
          <p:txBody>
            <a:bodyPr wrap="square" rtlCol="0">
              <a:spAutoFit/>
            </a:bodyPr>
            <a:lstStyle/>
            <a:p>
              <a:pPr algn="just"/>
              <a:r>
                <a:rPr lang="en-IN" sz="2400" dirty="0"/>
                <a:t>Including the </a:t>
              </a:r>
              <a:r>
                <a:rPr lang="en-IN" sz="2400" dirty="0">
                  <a:solidFill>
                    <a:schemeClr val="accent6"/>
                  </a:solidFill>
                </a:rPr>
                <a:t>“</a:t>
              </a:r>
              <a:r>
                <a:rPr lang="en-IN" sz="2400" dirty="0" err="1">
                  <a:solidFill>
                    <a:schemeClr val="accent6"/>
                  </a:solidFill>
                </a:rPr>
                <a:t>PubSubClient</a:t>
              </a:r>
              <a:r>
                <a:rPr lang="en-IN" sz="2400" dirty="0">
                  <a:solidFill>
                    <a:schemeClr val="accent6"/>
                  </a:solidFill>
                </a:rPr>
                <a:t>”</a:t>
              </a:r>
              <a:r>
                <a:rPr lang="en-IN" sz="2400" dirty="0"/>
                <a:t> library for use of MQTT protocol and their functions. </a:t>
              </a:r>
            </a:p>
          </p:txBody>
        </p:sp>
        <p:cxnSp>
          <p:nvCxnSpPr>
            <p:cNvPr id="17" name="Straight Arrow Connector 16"/>
            <p:cNvCxnSpPr>
              <a:stCxn id="9" idx="3"/>
              <a:endCxn id="16" idx="1"/>
            </p:cNvCxnSpPr>
            <p:nvPr/>
          </p:nvCxnSpPr>
          <p:spPr>
            <a:xfrm>
              <a:off x="5221224" y="2166942"/>
              <a:ext cx="645004" cy="36372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586984" y="3500591"/>
            <a:ext cx="6588604" cy="830997"/>
            <a:chOff x="5586984" y="3500591"/>
            <a:chExt cx="6588604" cy="830997"/>
          </a:xfrm>
        </p:grpSpPr>
        <p:sp>
          <p:nvSpPr>
            <p:cNvPr id="19" name="TextBox 18"/>
            <p:cNvSpPr txBox="1"/>
            <p:nvPr/>
          </p:nvSpPr>
          <p:spPr>
            <a:xfrm>
              <a:off x="5866228" y="3500591"/>
              <a:ext cx="6309360" cy="830997"/>
            </a:xfrm>
            <a:prstGeom prst="rect">
              <a:avLst/>
            </a:prstGeom>
            <a:noFill/>
            <a:ln>
              <a:solidFill>
                <a:schemeClr val="accent6"/>
              </a:solidFill>
            </a:ln>
          </p:spPr>
          <p:txBody>
            <a:bodyPr wrap="square" rtlCol="0">
              <a:spAutoFit/>
            </a:bodyPr>
            <a:lstStyle/>
            <a:p>
              <a:pPr algn="just"/>
              <a:r>
                <a:rPr lang="en-IN" sz="2400" dirty="0"/>
                <a:t>Defining MQTT server/broker for publishing the message on particular topic.</a:t>
              </a:r>
            </a:p>
          </p:txBody>
        </p:sp>
        <p:cxnSp>
          <p:nvCxnSpPr>
            <p:cNvPr id="20" name="Straight Arrow Connector 19"/>
            <p:cNvCxnSpPr>
              <a:stCxn id="11" idx="3"/>
              <a:endCxn id="19" idx="1"/>
            </p:cNvCxnSpPr>
            <p:nvPr/>
          </p:nvCxnSpPr>
          <p:spPr>
            <a:xfrm>
              <a:off x="5586984" y="3565294"/>
              <a:ext cx="279244" cy="35079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221224" y="2936716"/>
            <a:ext cx="6954364" cy="514229"/>
            <a:chOff x="5221224" y="2936716"/>
            <a:chExt cx="6954364" cy="514229"/>
          </a:xfrm>
        </p:grpSpPr>
        <p:sp>
          <p:nvSpPr>
            <p:cNvPr id="22" name="TextBox 21"/>
            <p:cNvSpPr txBox="1"/>
            <p:nvPr/>
          </p:nvSpPr>
          <p:spPr>
            <a:xfrm>
              <a:off x="5866228" y="2989280"/>
              <a:ext cx="6309360" cy="461665"/>
            </a:xfrm>
            <a:prstGeom prst="rect">
              <a:avLst/>
            </a:prstGeom>
            <a:noFill/>
            <a:ln>
              <a:solidFill>
                <a:schemeClr val="accent6"/>
              </a:solidFill>
            </a:ln>
          </p:spPr>
          <p:txBody>
            <a:bodyPr wrap="square" rtlCol="0">
              <a:spAutoFit/>
            </a:bodyPr>
            <a:lstStyle/>
            <a:p>
              <a:pPr algn="just"/>
              <a:r>
                <a:rPr lang="en-IN" sz="2400" dirty="0"/>
                <a:t>Defining parameters for Wi-Fi connection.</a:t>
              </a:r>
            </a:p>
          </p:txBody>
        </p:sp>
        <p:cxnSp>
          <p:nvCxnSpPr>
            <p:cNvPr id="23" name="Straight Arrow Connector 22"/>
            <p:cNvCxnSpPr>
              <a:stCxn id="10" idx="3"/>
              <a:endCxn id="22" idx="1"/>
            </p:cNvCxnSpPr>
            <p:nvPr/>
          </p:nvCxnSpPr>
          <p:spPr>
            <a:xfrm>
              <a:off x="5221224" y="2936716"/>
              <a:ext cx="645004" cy="28339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65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Publisher – Code Implementation</a:t>
            </a:r>
          </a:p>
        </p:txBody>
      </p:sp>
      <p:grpSp>
        <p:nvGrpSpPr>
          <p:cNvPr id="4" name="Group 3"/>
          <p:cNvGrpSpPr/>
          <p:nvPr/>
        </p:nvGrpSpPr>
        <p:grpSpPr>
          <a:xfrm>
            <a:off x="131179" y="720643"/>
            <a:ext cx="5735049" cy="5653719"/>
            <a:chOff x="131179" y="1321541"/>
            <a:chExt cx="5735049" cy="5653719"/>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532453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a:rPr>
                <a:t>void</a:t>
              </a:r>
              <a:r>
                <a:rPr lang="en-US" sz="2000" dirty="0">
                  <a:solidFill>
                    <a:srgbClr val="333333"/>
                  </a:solidFill>
                  <a:latin typeface="Consolas"/>
                </a:rPr>
                <a:t> </a:t>
              </a:r>
              <a:r>
                <a:rPr lang="en-US" sz="2000" dirty="0" err="1">
                  <a:solidFill>
                    <a:srgbClr val="268BD2"/>
                  </a:solidFill>
                  <a:latin typeface="Consolas"/>
                </a:rPr>
                <a:t>setup_wifi</a:t>
              </a:r>
              <a:r>
                <a:rPr lang="en-US" sz="2000" dirty="0">
                  <a:solidFill>
                    <a:srgbClr val="333333"/>
                  </a:solidFill>
                  <a:latin typeface="Consolas"/>
                </a:rPr>
                <a:t>() {</a:t>
              </a:r>
            </a:p>
            <a:p>
              <a:r>
                <a:rPr lang="en-US" sz="2000" dirty="0">
                  <a:solidFill>
                    <a:srgbClr val="333333"/>
                  </a:solidFill>
                  <a:latin typeface="Consolas"/>
                </a:rPr>
                <a:t>  </a:t>
              </a:r>
              <a:r>
                <a:rPr lang="en-US" sz="2000" dirty="0">
                  <a:solidFill>
                    <a:srgbClr val="268BD2"/>
                  </a:solidFill>
                  <a:latin typeface="Consolas"/>
                </a:rPr>
                <a:t>delay</a:t>
              </a:r>
              <a:r>
                <a:rPr lang="en-US" sz="2000" dirty="0">
                  <a:solidFill>
                    <a:srgbClr val="333333"/>
                  </a:solidFill>
                  <a:latin typeface="Consolas"/>
                </a:rPr>
                <a:t>(</a:t>
              </a:r>
              <a:r>
                <a:rPr lang="en-US" sz="2000" dirty="0">
                  <a:solidFill>
                    <a:srgbClr val="D33682"/>
                  </a:solidFill>
                  <a:latin typeface="Consolas"/>
                </a:rPr>
                <a:t>10</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"Connecting to "</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err="1">
                  <a:solidFill>
                    <a:srgbClr val="268BD2"/>
                  </a:solidFill>
                  <a:latin typeface="Consolas"/>
                </a:rPr>
                <a:t>ssid</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mode</a:t>
              </a:r>
              <a:r>
                <a:rPr lang="en-US" sz="2000" dirty="0">
                  <a:solidFill>
                    <a:srgbClr val="333333"/>
                  </a:solidFill>
                  <a:latin typeface="Consolas"/>
                </a:rPr>
                <a:t>(WIFI_STA);</a:t>
              </a:r>
            </a:p>
            <a:p>
              <a:r>
                <a:rPr lang="en-US" sz="2000" dirty="0">
                  <a:solidFill>
                    <a:srgbClr val="333333"/>
                  </a:solidFill>
                  <a:latin typeface="Consolas"/>
                </a:rPr>
                <a:t>  </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begin</a:t>
              </a:r>
              <a:r>
                <a:rPr lang="en-US" sz="2000" dirty="0">
                  <a:solidFill>
                    <a:srgbClr val="333333"/>
                  </a:solidFill>
                  <a:latin typeface="Consolas"/>
                </a:rPr>
                <a:t>(</a:t>
              </a:r>
              <a:r>
                <a:rPr lang="en-US" sz="2000" dirty="0" err="1">
                  <a:solidFill>
                    <a:srgbClr val="268BD2"/>
                  </a:solidFill>
                  <a:latin typeface="Consolas"/>
                </a:rPr>
                <a:t>ssid</a:t>
              </a:r>
              <a:r>
                <a:rPr lang="en-US" sz="2000" dirty="0">
                  <a:solidFill>
                    <a:srgbClr val="333333"/>
                  </a:solidFill>
                  <a:latin typeface="Consolas"/>
                </a:rPr>
                <a:t>, </a:t>
              </a:r>
              <a:r>
                <a:rPr lang="en-US" sz="2000" dirty="0" err="1">
                  <a:solidFill>
                    <a:srgbClr val="268BD2"/>
                  </a:solidFill>
                  <a:latin typeface="Consolas"/>
                </a:rPr>
                <a:t>pwd</a:t>
              </a:r>
              <a:r>
                <a:rPr lang="en-US" sz="2000" dirty="0">
                  <a:solidFill>
                    <a:srgbClr val="333333"/>
                  </a:solidFill>
                  <a:latin typeface="Consolas"/>
                </a:rPr>
                <a:t>);</a:t>
              </a:r>
            </a:p>
            <a:p>
              <a:br>
                <a:rPr lang="en-US" sz="2000" dirty="0">
                  <a:solidFill>
                    <a:srgbClr val="333333"/>
                  </a:solidFill>
                  <a:latin typeface="Consolas"/>
                </a:rPr>
              </a:br>
              <a:r>
                <a:rPr lang="en-US" sz="2000" dirty="0">
                  <a:solidFill>
                    <a:srgbClr val="333333"/>
                  </a:solidFill>
                  <a:latin typeface="Consolas"/>
                </a:rPr>
                <a:t>  </a:t>
              </a:r>
              <a:r>
                <a:rPr lang="en-US" sz="2000" dirty="0">
                  <a:solidFill>
                    <a:srgbClr val="859900"/>
                  </a:solidFill>
                  <a:latin typeface="Consolas"/>
                </a:rPr>
                <a:t>while</a:t>
              </a:r>
              <a:r>
                <a:rPr lang="en-US" sz="2000" dirty="0">
                  <a:solidFill>
                    <a:srgbClr val="333333"/>
                  </a:solidFill>
                  <a:latin typeface="Consolas"/>
                </a:rPr>
                <a:t>(</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status</a:t>
              </a:r>
              <a:r>
                <a:rPr lang="en-US" sz="2000" dirty="0">
                  <a:solidFill>
                    <a:srgbClr val="333333"/>
                  </a:solidFill>
                  <a:latin typeface="Consolas"/>
                </a:rPr>
                <a:t>()</a:t>
              </a:r>
              <a:r>
                <a:rPr lang="en-US" sz="2000" dirty="0">
                  <a:solidFill>
                    <a:srgbClr val="859900"/>
                  </a:solidFill>
                  <a:latin typeface="Consolas"/>
                </a:rPr>
                <a:t>!=</a:t>
              </a:r>
              <a:r>
                <a:rPr lang="en-US" sz="2000" dirty="0">
                  <a:solidFill>
                    <a:srgbClr val="333333"/>
                  </a:solidFill>
                  <a:latin typeface="Consolas"/>
                </a:rPr>
                <a:t>WL_CONNECTED)  {</a:t>
              </a:r>
            </a:p>
            <a:p>
              <a:r>
                <a:rPr lang="en-US" sz="2000" dirty="0">
                  <a:solidFill>
                    <a:srgbClr val="333333"/>
                  </a:solidFill>
                  <a:latin typeface="Consolas"/>
                </a:rPr>
                <a:t>    </a:t>
              </a:r>
              <a:r>
                <a:rPr lang="en-US" sz="2000" dirty="0">
                  <a:solidFill>
                    <a:srgbClr val="268BD2"/>
                  </a:solidFill>
                  <a:latin typeface="Consolas"/>
                </a:rPr>
                <a:t>delay</a:t>
              </a:r>
              <a:r>
                <a:rPr lang="en-US" sz="2000" dirty="0">
                  <a:solidFill>
                    <a:srgbClr val="333333"/>
                  </a:solidFill>
                  <a:latin typeface="Consolas"/>
                </a:rPr>
                <a:t>(</a:t>
              </a:r>
              <a:r>
                <a:rPr lang="en-US" sz="2000" dirty="0">
                  <a:solidFill>
                    <a:srgbClr val="D33682"/>
                  </a:solidFill>
                  <a:latin typeface="Consolas"/>
                </a:rPr>
                <a:t>500</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a:t>
              </a:r>
              <a:r>
                <a:rPr lang="en-US" sz="2000" dirty="0">
                  <a:solidFill>
                    <a:srgbClr val="333333"/>
                  </a:solidFill>
                  <a:latin typeface="Consolas"/>
                </a:rPr>
                <a:t>);</a:t>
              </a:r>
            </a:p>
            <a:p>
              <a:r>
                <a:rPr lang="en-US" sz="2000" dirty="0">
                  <a:solidFill>
                    <a:srgbClr val="333333"/>
                  </a:solidFill>
                  <a:latin typeface="Consolas"/>
                </a:rPr>
                <a:t>  }</a:t>
              </a:r>
              <a:br>
                <a:rPr lang="en-US" sz="2000" dirty="0">
                  <a:solidFill>
                    <a:srgbClr val="333333"/>
                  </a:solidFill>
                  <a:latin typeface="Consolas"/>
                </a:rPr>
              </a:br>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a:solidFill>
                    <a:srgbClr val="2AA198"/>
                  </a:solidFill>
                  <a:latin typeface="Consolas"/>
                </a:rPr>
                <a:t>"</a:t>
              </a:r>
              <a:r>
                <a:rPr lang="en-US" sz="2000" dirty="0" err="1">
                  <a:solidFill>
                    <a:srgbClr val="2AA198"/>
                  </a:solidFill>
                  <a:latin typeface="Consolas"/>
                </a:rPr>
                <a:t>WiFi</a:t>
              </a:r>
              <a:r>
                <a:rPr lang="en-US" sz="2000" dirty="0">
                  <a:solidFill>
                    <a:srgbClr val="2AA198"/>
                  </a:solidFill>
                  <a:latin typeface="Consolas"/>
                </a:rPr>
                <a:t> connected"</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a:solidFill>
                    <a:srgbClr val="2AA198"/>
                  </a:solidFill>
                  <a:latin typeface="Consolas"/>
                </a:rPr>
                <a:t>"IP address: "</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localIP</a:t>
              </a:r>
              <a:r>
                <a:rPr lang="en-US" sz="2000" dirty="0">
                  <a:solidFill>
                    <a:srgbClr val="333333"/>
                  </a:solidFill>
                  <a:latin typeface="Consolas"/>
                </a:rPr>
                <a:t>());</a:t>
              </a:r>
            </a:p>
            <a:p>
              <a:r>
                <a:rPr lang="en-US" sz="2000" dirty="0">
                  <a:solidFill>
                    <a:srgbClr val="333333"/>
                  </a:solidFill>
                  <a:latin typeface="Consolas"/>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532453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14</a:t>
              </a:r>
            </a:p>
            <a:p>
              <a:pPr algn="r"/>
              <a:r>
                <a:rPr lang="en-US" sz="2000" b="1" dirty="0">
                  <a:solidFill>
                    <a:schemeClr val="tx1">
                      <a:lumMod val="75000"/>
                      <a:lumOff val="25000"/>
                    </a:schemeClr>
                  </a:solidFill>
                  <a:latin typeface="Consolas" panose="020B0609020204030204" pitchFamily="49" charset="0"/>
                </a:rPr>
                <a:t>15</a:t>
              </a:r>
            </a:p>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a:p>
              <a:pPr algn="r"/>
              <a:r>
                <a:rPr lang="en-IN" sz="2000" b="1" dirty="0">
                  <a:solidFill>
                    <a:schemeClr val="tx1">
                      <a:lumMod val="75000"/>
                      <a:lumOff val="25000"/>
                    </a:schemeClr>
                  </a:solidFill>
                  <a:latin typeface="Consolas" panose="020B0609020204030204" pitchFamily="49" charset="0"/>
                </a:rPr>
                <a:t>27</a:t>
              </a:r>
            </a:p>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a:p>
              <a:pPr algn="r"/>
              <a:r>
                <a:rPr lang="en-IN" sz="2000" b="1" dirty="0">
                  <a:solidFill>
                    <a:schemeClr val="tx1">
                      <a:lumMod val="75000"/>
                      <a:lumOff val="25000"/>
                    </a:schemeClr>
                  </a:solidFill>
                  <a:latin typeface="Consolas" panose="020B0609020204030204" pitchFamily="49" charset="0"/>
                </a:rPr>
                <a:t>30</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MQTT</a:t>
              </a:r>
              <a:r>
                <a:rPr lang="en-US" sz="1600" dirty="0">
                  <a:solidFill>
                    <a:schemeClr val="bg1"/>
                  </a:solidFill>
                  <a:latin typeface="Consolas" panose="020B0609020204030204" pitchFamily="49" charset="0"/>
                </a:rPr>
                <a:t>_</a:t>
              </a:r>
              <a:r>
                <a:rPr lang="en-US" sz="1600" dirty="0">
                  <a:solidFill>
                    <a:schemeClr val="bg1"/>
                  </a:solidFill>
                </a:rPr>
                <a:t>publisher.ino</a:t>
              </a:r>
            </a:p>
          </p:txBody>
        </p:sp>
      </p:grpSp>
      <p:sp>
        <p:nvSpPr>
          <p:cNvPr id="8" name="Rectangle 7"/>
          <p:cNvSpPr/>
          <p:nvPr/>
        </p:nvSpPr>
        <p:spPr>
          <a:xfrm>
            <a:off x="950976" y="2641298"/>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4239" y="2957255"/>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0976" y="3553946"/>
            <a:ext cx="4754880" cy="15087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522976" y="2547620"/>
            <a:ext cx="6669024" cy="461665"/>
            <a:chOff x="5522976" y="2547620"/>
            <a:chExt cx="6669024" cy="461665"/>
          </a:xfrm>
        </p:grpSpPr>
        <p:sp>
          <p:nvSpPr>
            <p:cNvPr id="13" name="TextBox 12"/>
            <p:cNvSpPr txBox="1"/>
            <p:nvPr/>
          </p:nvSpPr>
          <p:spPr>
            <a:xfrm>
              <a:off x="5866228" y="2547620"/>
              <a:ext cx="6325772" cy="461665"/>
            </a:xfrm>
            <a:prstGeom prst="rect">
              <a:avLst/>
            </a:prstGeom>
            <a:noFill/>
            <a:ln>
              <a:solidFill>
                <a:schemeClr val="accent6"/>
              </a:solidFill>
            </a:ln>
          </p:spPr>
          <p:txBody>
            <a:bodyPr wrap="square" rtlCol="0">
              <a:spAutoFit/>
            </a:bodyPr>
            <a:lstStyle/>
            <a:p>
              <a:pPr algn="just"/>
              <a:r>
                <a:rPr lang="en-IN" sz="2400" dirty="0"/>
                <a:t>Initializing Wi-Fi module as station mode.</a:t>
              </a:r>
              <a:endParaRPr lang="en-US" sz="2400" dirty="0"/>
            </a:p>
          </p:txBody>
        </p:sp>
        <p:cxnSp>
          <p:nvCxnSpPr>
            <p:cNvPr id="14" name="Straight Arrow Connector 13"/>
            <p:cNvCxnSpPr>
              <a:stCxn id="8" idx="3"/>
              <a:endCxn id="13" idx="1"/>
            </p:cNvCxnSpPr>
            <p:nvPr/>
          </p:nvCxnSpPr>
          <p:spPr>
            <a:xfrm flipV="1">
              <a:off x="5522976" y="2778453"/>
              <a:ext cx="343252" cy="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526239" y="3094415"/>
            <a:ext cx="6665761" cy="859396"/>
            <a:chOff x="5526239" y="3094415"/>
            <a:chExt cx="6665761" cy="859396"/>
          </a:xfrm>
        </p:grpSpPr>
        <p:sp>
          <p:nvSpPr>
            <p:cNvPr id="16" name="TextBox 15"/>
            <p:cNvSpPr txBox="1"/>
            <p:nvPr/>
          </p:nvSpPr>
          <p:spPr>
            <a:xfrm>
              <a:off x="5866228" y="3122814"/>
              <a:ext cx="6325772" cy="830997"/>
            </a:xfrm>
            <a:prstGeom prst="rect">
              <a:avLst/>
            </a:prstGeom>
            <a:noFill/>
            <a:ln>
              <a:solidFill>
                <a:schemeClr val="accent6"/>
              </a:solidFill>
            </a:ln>
          </p:spPr>
          <p:txBody>
            <a:bodyPr wrap="square" rtlCol="0">
              <a:spAutoFit/>
            </a:bodyPr>
            <a:lstStyle/>
            <a:p>
              <a:pPr algn="just"/>
              <a:r>
                <a:rPr lang="en-IN" sz="2400" dirty="0"/>
                <a:t>Connecting Wi-Fi module with given SSID and Password</a:t>
              </a:r>
            </a:p>
          </p:txBody>
        </p:sp>
        <p:cxnSp>
          <p:nvCxnSpPr>
            <p:cNvPr id="17" name="Straight Arrow Connector 16"/>
            <p:cNvCxnSpPr>
              <a:stCxn id="9" idx="3"/>
              <a:endCxn id="16" idx="1"/>
            </p:cNvCxnSpPr>
            <p:nvPr/>
          </p:nvCxnSpPr>
          <p:spPr>
            <a:xfrm>
              <a:off x="5526239" y="3094415"/>
              <a:ext cx="339989" cy="44389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705856" y="4067340"/>
            <a:ext cx="6486144" cy="830997"/>
            <a:chOff x="5705856" y="4041214"/>
            <a:chExt cx="6486144" cy="830997"/>
          </a:xfrm>
        </p:grpSpPr>
        <p:sp>
          <p:nvSpPr>
            <p:cNvPr id="22" name="TextBox 21"/>
            <p:cNvSpPr txBox="1"/>
            <p:nvPr/>
          </p:nvSpPr>
          <p:spPr>
            <a:xfrm>
              <a:off x="5866228" y="4041214"/>
              <a:ext cx="6325772" cy="830997"/>
            </a:xfrm>
            <a:prstGeom prst="rect">
              <a:avLst/>
            </a:prstGeom>
            <a:noFill/>
            <a:ln>
              <a:solidFill>
                <a:schemeClr val="accent6"/>
              </a:solidFill>
            </a:ln>
          </p:spPr>
          <p:txBody>
            <a:bodyPr wrap="square" rtlCol="0">
              <a:spAutoFit/>
            </a:bodyPr>
            <a:lstStyle/>
            <a:p>
              <a:pPr algn="just"/>
              <a:r>
                <a:rPr lang="en-IN" sz="2400" dirty="0"/>
                <a:t>Try until Wi-Fi is not connected to given SSID with delay of half second.</a:t>
              </a:r>
            </a:p>
          </p:txBody>
        </p:sp>
        <p:cxnSp>
          <p:nvCxnSpPr>
            <p:cNvPr id="23" name="Straight Arrow Connector 22"/>
            <p:cNvCxnSpPr>
              <a:stCxn id="10" idx="3"/>
              <a:endCxn id="22" idx="1"/>
            </p:cNvCxnSpPr>
            <p:nvPr/>
          </p:nvCxnSpPr>
          <p:spPr>
            <a:xfrm>
              <a:off x="5705856" y="4282200"/>
              <a:ext cx="160372" cy="17451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65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Publisher – Code Implementation</a:t>
            </a:r>
          </a:p>
        </p:txBody>
      </p:sp>
      <p:grpSp>
        <p:nvGrpSpPr>
          <p:cNvPr id="3" name="Group 3"/>
          <p:cNvGrpSpPr/>
          <p:nvPr/>
        </p:nvGrpSpPr>
        <p:grpSpPr>
          <a:xfrm>
            <a:off x="131179" y="720643"/>
            <a:ext cx="5735049" cy="5038165"/>
            <a:chOff x="131179" y="1321541"/>
            <a:chExt cx="5735049" cy="5038165"/>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4708981"/>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a:rPr>
                <a:t>void</a:t>
              </a:r>
              <a:r>
                <a:rPr lang="en-US" sz="2000" dirty="0">
                  <a:solidFill>
                    <a:srgbClr val="333333"/>
                  </a:solidFill>
                  <a:latin typeface="Consolas"/>
                </a:rPr>
                <a:t> </a:t>
              </a:r>
              <a:r>
                <a:rPr lang="en-US" sz="2000" dirty="0">
                  <a:solidFill>
                    <a:srgbClr val="268BD2"/>
                  </a:solidFill>
                  <a:latin typeface="Consolas"/>
                </a:rPr>
                <a:t>setup</a:t>
              </a:r>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begin</a:t>
              </a:r>
              <a:r>
                <a:rPr lang="en-US" sz="2000" dirty="0">
                  <a:solidFill>
                    <a:srgbClr val="333333"/>
                  </a:solidFill>
                  <a:latin typeface="Consolas"/>
                </a:rPr>
                <a:t>(</a:t>
              </a:r>
              <a:r>
                <a:rPr lang="en-US" sz="2000" dirty="0">
                  <a:solidFill>
                    <a:srgbClr val="D33682"/>
                  </a:solidFill>
                  <a:latin typeface="Consolas"/>
                </a:rPr>
                <a:t>115200</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setup_wifi</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setServer</a:t>
              </a:r>
              <a:r>
                <a:rPr lang="en-US" sz="2000" dirty="0">
                  <a:solidFill>
                    <a:srgbClr val="333333"/>
                  </a:solidFill>
                  <a:latin typeface="Consolas"/>
                </a:rPr>
                <a:t>(</a:t>
              </a:r>
              <a:r>
                <a:rPr lang="en-US" sz="2000" dirty="0">
                  <a:solidFill>
                    <a:srgbClr val="268BD2"/>
                  </a:solidFill>
                  <a:latin typeface="Consolas"/>
                </a:rPr>
                <a:t>mqtt_server</a:t>
              </a:r>
              <a:r>
                <a:rPr lang="en-US" sz="2000" dirty="0">
                  <a:solidFill>
                    <a:srgbClr val="333333"/>
                  </a:solidFill>
                  <a:latin typeface="Consolas"/>
                </a:rPr>
                <a:t>,</a:t>
              </a:r>
              <a:r>
                <a:rPr lang="en-US" sz="2000" dirty="0">
                  <a:solidFill>
                    <a:srgbClr val="D33682"/>
                  </a:solidFill>
                  <a:latin typeface="Consolas"/>
                </a:rPr>
                <a:t>1883</a:t>
              </a:r>
              <a:r>
                <a:rPr lang="en-US" sz="2000" dirty="0">
                  <a:solidFill>
                    <a:srgbClr val="333333"/>
                  </a:solidFill>
                  <a:latin typeface="Consolas"/>
                </a:rPr>
                <a:t>);</a:t>
              </a:r>
            </a:p>
            <a:p>
              <a:r>
                <a:rPr lang="en-US" sz="2000" dirty="0">
                  <a:solidFill>
                    <a:srgbClr val="333333"/>
                  </a:solidFill>
                  <a:latin typeface="Consolas"/>
                </a:rPr>
                <a:t>  </a:t>
              </a:r>
              <a:r>
                <a:rPr lang="en-US" sz="2000" dirty="0">
                  <a:solidFill>
                    <a:srgbClr val="859900"/>
                  </a:solidFill>
                  <a:latin typeface="Consolas"/>
                </a:rPr>
                <a:t>while</a:t>
              </a:r>
              <a:r>
                <a:rPr lang="en-US" sz="2000" dirty="0">
                  <a:solidFill>
                    <a:srgbClr val="333333"/>
                  </a:solidFill>
                  <a:latin typeface="Consolas"/>
                </a:rPr>
                <a:t> (</a:t>
              </a:r>
              <a:r>
                <a:rPr lang="en-US" sz="2000" dirty="0">
                  <a:solidFill>
                    <a:srgbClr val="859900"/>
                  </a:solidFill>
                  <a:latin typeface="Consolas"/>
                </a:rPr>
                <a:t>!</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connected</a:t>
              </a:r>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"Attempting MQTT"</a:t>
              </a:r>
              <a:r>
                <a:rPr lang="en-US" sz="2000" dirty="0">
                  <a:solidFill>
                    <a:srgbClr val="333333"/>
                  </a:solidFill>
                  <a:latin typeface="Consolas"/>
                </a:rPr>
                <a:t>);</a:t>
              </a:r>
            </a:p>
            <a:p>
              <a:r>
                <a:rPr lang="en-US" sz="2000" dirty="0">
                  <a:solidFill>
                    <a:srgbClr val="333333"/>
                  </a:solidFill>
                  <a:latin typeface="Consolas"/>
                </a:rPr>
                <a:t>    String </a:t>
              </a:r>
              <a:r>
                <a:rPr lang="en-US" sz="2000" dirty="0" err="1">
                  <a:solidFill>
                    <a:srgbClr val="268BD2"/>
                  </a:solidFill>
                  <a:latin typeface="Consolas"/>
                </a:rPr>
                <a:t>clientId</a:t>
              </a:r>
              <a:r>
                <a:rPr lang="en-US" sz="2000" dirty="0">
                  <a:solidFill>
                    <a:srgbClr val="859900"/>
                  </a:solidFill>
                  <a:latin typeface="Consolas"/>
                </a:rPr>
                <a:t>=</a:t>
              </a:r>
              <a:r>
                <a:rPr lang="en-US" sz="2000" dirty="0">
                  <a:solidFill>
                    <a:srgbClr val="2AA198"/>
                  </a:solidFill>
                  <a:latin typeface="Consolas"/>
                </a:rPr>
                <a:t>"ESPClient1234"</a:t>
              </a:r>
              <a:r>
                <a:rPr lang="en-US" sz="2000" dirty="0">
                  <a:solidFill>
                    <a:srgbClr val="333333"/>
                  </a:solidFill>
                  <a:latin typeface="Consolas"/>
                </a:rPr>
                <a:t>;</a:t>
              </a:r>
            </a:p>
            <a:p>
              <a:r>
                <a:rPr lang="en-US" sz="2000" dirty="0">
                  <a:solidFill>
                    <a:srgbClr val="333333"/>
                  </a:solidFill>
                  <a:latin typeface="Consolas"/>
                </a:rPr>
                <a:t>    </a:t>
              </a:r>
              <a:r>
                <a:rPr lang="en-US" sz="2000" dirty="0">
                  <a:solidFill>
                    <a:srgbClr val="859900"/>
                  </a:solidFill>
                  <a:latin typeface="Consolas"/>
                </a:rPr>
                <a:t>if</a:t>
              </a:r>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connect</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clientId.c_str</a:t>
              </a:r>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a:solidFill>
                    <a:srgbClr val="2AA198"/>
                  </a:solidFill>
                  <a:latin typeface="Consolas"/>
                </a:rPr>
                <a:t>"connected"</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publish</a:t>
              </a:r>
              <a:r>
                <a:rPr lang="en-US" sz="2000" dirty="0">
                  <a:solidFill>
                    <a:srgbClr val="333333"/>
                  </a:solidFill>
                  <a:latin typeface="Consolas"/>
                </a:rPr>
                <a:t>(</a:t>
              </a:r>
              <a:r>
                <a:rPr lang="en-US" sz="2000" dirty="0">
                  <a:solidFill>
                    <a:srgbClr val="2AA198"/>
                  </a:solidFill>
                  <a:latin typeface="Consolas"/>
                </a:rPr>
                <a:t>"</a:t>
              </a:r>
              <a:r>
                <a:rPr lang="en-US" sz="2000" dirty="0" err="1">
                  <a:solidFill>
                    <a:srgbClr val="2AA198"/>
                  </a:solidFill>
                  <a:latin typeface="Consolas"/>
                </a:rPr>
                <a:t>darshan</a:t>
              </a:r>
              <a:r>
                <a:rPr lang="en-US" sz="2000" dirty="0">
                  <a:solidFill>
                    <a:srgbClr val="2AA198"/>
                  </a:solidFill>
                  <a:latin typeface="Consolas"/>
                </a:rPr>
                <a:t>/6thsem	 /</a:t>
              </a:r>
              <a:r>
                <a:rPr lang="en-US" sz="2000" dirty="0" err="1">
                  <a:solidFill>
                    <a:srgbClr val="2AA198"/>
                  </a:solidFill>
                  <a:latin typeface="Consolas"/>
                </a:rPr>
                <a:t>ce</a:t>
              </a:r>
              <a:r>
                <a:rPr lang="en-US" sz="2000" dirty="0">
                  <a:solidFill>
                    <a:srgbClr val="2AA198"/>
                  </a:solidFill>
                  <a:latin typeface="Consolas"/>
                </a:rPr>
                <a:t>"</a:t>
              </a:r>
              <a:r>
                <a:rPr lang="en-US" sz="2000" dirty="0">
                  <a:solidFill>
                    <a:srgbClr val="333333"/>
                  </a:solidFill>
                  <a:latin typeface="Consolas"/>
                </a:rPr>
                <a:t>, </a:t>
              </a:r>
              <a:r>
                <a:rPr lang="en-US" sz="2000" dirty="0">
                  <a:solidFill>
                    <a:srgbClr val="2AA198"/>
                  </a:solidFill>
                  <a:latin typeface="Consolas"/>
                </a:rPr>
                <a:t>“You are in </a:t>
              </a:r>
              <a:r>
                <a:rPr lang="en-US" sz="2000" dirty="0" err="1">
                  <a:solidFill>
                    <a:srgbClr val="2AA198"/>
                  </a:solidFill>
                  <a:latin typeface="Consolas"/>
                </a:rPr>
                <a:t>Darshan</a:t>
              </a:r>
              <a:r>
                <a:rPr lang="en-US" sz="2000" dirty="0">
                  <a:solidFill>
                    <a:srgbClr val="2AA198"/>
                  </a:solidFill>
                  <a:latin typeface="Consolas"/>
                </a:rPr>
                <a:t>"</a:t>
              </a:r>
              <a:r>
                <a:rPr lang="en-US" sz="2000" dirty="0">
                  <a:solidFill>
                    <a:srgbClr val="333333"/>
                  </a:solidFill>
                  <a:latin typeface="Consolas"/>
                </a:rPr>
                <a:t>);</a:t>
              </a:r>
            </a:p>
            <a:p>
              <a:r>
                <a:rPr lang="en-US" sz="2000" dirty="0">
                  <a:solidFill>
                    <a:srgbClr val="333333"/>
                  </a:solidFill>
                  <a:latin typeface="Consolas"/>
                </a:rPr>
                <a:t>    }</a:t>
              </a:r>
            </a:p>
            <a:p>
              <a:r>
                <a:rPr lang="en-US" sz="2000" dirty="0">
                  <a:solidFill>
                    <a:srgbClr val="333333"/>
                  </a:solidFill>
                  <a:latin typeface="Consolas"/>
                </a:rPr>
                <a:t>  }</a:t>
              </a:r>
            </a:p>
            <a:p>
              <a:r>
                <a:rPr lang="en-US" sz="2000" dirty="0">
                  <a:solidFill>
                    <a:srgbClr val="333333"/>
                  </a:solidFill>
                  <a:latin typeface="Consolas"/>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40120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31</a:t>
              </a:r>
            </a:p>
            <a:p>
              <a:pPr algn="r"/>
              <a:r>
                <a:rPr lang="en-US" sz="2000" b="1" dirty="0">
                  <a:solidFill>
                    <a:schemeClr val="tx1">
                      <a:lumMod val="75000"/>
                      <a:lumOff val="25000"/>
                    </a:schemeClr>
                  </a:solidFill>
                  <a:latin typeface="Consolas" panose="020B0609020204030204" pitchFamily="49" charset="0"/>
                </a:rPr>
                <a:t>32</a:t>
              </a:r>
            </a:p>
            <a:p>
              <a:pPr algn="r"/>
              <a:r>
                <a:rPr lang="en-IN" sz="2000" b="1" dirty="0">
                  <a:solidFill>
                    <a:schemeClr val="tx1">
                      <a:lumMod val="75000"/>
                      <a:lumOff val="25000"/>
                    </a:schemeClr>
                  </a:solidFill>
                  <a:latin typeface="Consolas" panose="020B0609020204030204" pitchFamily="49" charset="0"/>
                </a:rPr>
                <a:t>33</a:t>
              </a:r>
            </a:p>
            <a:p>
              <a:pPr algn="r"/>
              <a:r>
                <a:rPr lang="en-IN" sz="2000" b="1" dirty="0">
                  <a:solidFill>
                    <a:schemeClr val="tx1">
                      <a:lumMod val="75000"/>
                      <a:lumOff val="25000"/>
                    </a:schemeClr>
                  </a:solidFill>
                  <a:latin typeface="Consolas" panose="020B0609020204030204" pitchFamily="49" charset="0"/>
                </a:rPr>
                <a:t>34</a:t>
              </a:r>
            </a:p>
            <a:p>
              <a:pPr algn="r"/>
              <a:r>
                <a:rPr lang="en-IN" sz="2000" b="1" dirty="0">
                  <a:solidFill>
                    <a:schemeClr val="tx1">
                      <a:lumMod val="75000"/>
                      <a:lumOff val="25000"/>
                    </a:schemeClr>
                  </a:solidFill>
                  <a:latin typeface="Consolas" panose="020B0609020204030204" pitchFamily="49" charset="0"/>
                </a:rPr>
                <a:t>35</a:t>
              </a:r>
            </a:p>
            <a:p>
              <a:pPr algn="r"/>
              <a:r>
                <a:rPr lang="en-IN" sz="2000" b="1" dirty="0">
                  <a:solidFill>
                    <a:schemeClr val="tx1">
                      <a:lumMod val="75000"/>
                      <a:lumOff val="25000"/>
                    </a:schemeClr>
                  </a:solidFill>
                  <a:latin typeface="Consolas" panose="020B0609020204030204" pitchFamily="49" charset="0"/>
                </a:rPr>
                <a:t>36</a:t>
              </a:r>
            </a:p>
            <a:p>
              <a:pPr algn="r"/>
              <a:r>
                <a:rPr lang="en-IN" sz="2000" b="1" dirty="0">
                  <a:solidFill>
                    <a:schemeClr val="tx1">
                      <a:lumMod val="75000"/>
                      <a:lumOff val="25000"/>
                    </a:schemeClr>
                  </a:solidFill>
                  <a:latin typeface="Consolas" panose="020B0609020204030204" pitchFamily="49" charset="0"/>
                </a:rPr>
                <a:t>37</a:t>
              </a:r>
            </a:p>
            <a:p>
              <a:pPr algn="r"/>
              <a:r>
                <a:rPr lang="en-IN" sz="2000" b="1" dirty="0">
                  <a:solidFill>
                    <a:schemeClr val="tx1">
                      <a:lumMod val="75000"/>
                      <a:lumOff val="25000"/>
                    </a:schemeClr>
                  </a:solidFill>
                  <a:latin typeface="Consolas" panose="020B0609020204030204" pitchFamily="49" charset="0"/>
                </a:rPr>
                <a:t>38</a:t>
              </a:r>
            </a:p>
            <a:p>
              <a:pPr algn="r"/>
              <a:r>
                <a:rPr lang="en-IN" sz="2000" b="1" dirty="0">
                  <a:solidFill>
                    <a:schemeClr val="tx1">
                      <a:lumMod val="75000"/>
                      <a:lumOff val="25000"/>
                    </a:schemeClr>
                  </a:solidFill>
                  <a:latin typeface="Consolas" panose="020B0609020204030204" pitchFamily="49" charset="0"/>
                </a:rPr>
                <a:t>39</a:t>
              </a:r>
            </a:p>
            <a:p>
              <a:pPr algn="r"/>
              <a:r>
                <a:rPr lang="en-IN" sz="2000" b="1" dirty="0">
                  <a:solidFill>
                    <a:schemeClr val="tx1">
                      <a:lumMod val="75000"/>
                      <a:lumOff val="25000"/>
                    </a:schemeClr>
                  </a:solidFill>
                  <a:latin typeface="Consolas" panose="020B0609020204030204" pitchFamily="49" charset="0"/>
                </a:rPr>
                <a:t>40</a:t>
              </a:r>
            </a:p>
            <a:p>
              <a:pPr algn="r"/>
              <a:endParaRPr lang="en-IN" sz="2000" b="1" dirty="0">
                <a:solidFill>
                  <a:schemeClr val="tx1">
                    <a:lumMod val="75000"/>
                    <a:lumOff val="25000"/>
                  </a:schemeClr>
                </a:solidFill>
                <a:latin typeface="Consolas" panose="020B0609020204030204" pitchFamily="49" charset="0"/>
              </a:endParaRPr>
            </a:p>
            <a:p>
              <a:pPr algn="r"/>
              <a:r>
                <a:rPr lang="en-IN" sz="2000" b="1" dirty="0">
                  <a:solidFill>
                    <a:schemeClr val="tx1">
                      <a:lumMod val="75000"/>
                      <a:lumOff val="25000"/>
                    </a:schemeClr>
                  </a:solidFill>
                  <a:latin typeface="Consolas" panose="020B0609020204030204" pitchFamily="49" charset="0"/>
                </a:rPr>
                <a:t>41</a:t>
              </a:r>
            </a:p>
            <a:p>
              <a:pPr algn="r"/>
              <a:r>
                <a:rPr lang="en-IN" sz="2000" b="1" dirty="0">
                  <a:solidFill>
                    <a:schemeClr val="tx1">
                      <a:lumMod val="75000"/>
                      <a:lumOff val="25000"/>
                    </a:schemeClr>
                  </a:solidFill>
                  <a:latin typeface="Consolas" panose="020B0609020204030204" pitchFamily="49" charset="0"/>
                </a:rPr>
                <a:t>42</a:t>
              </a:r>
            </a:p>
            <a:p>
              <a:pPr algn="r"/>
              <a:r>
                <a:rPr lang="en-IN" sz="2000" b="1" dirty="0">
                  <a:solidFill>
                    <a:schemeClr val="tx1">
                      <a:lumMod val="75000"/>
                      <a:lumOff val="25000"/>
                    </a:schemeClr>
                  </a:solidFill>
                  <a:latin typeface="Consolas" panose="020B0609020204030204" pitchFamily="49" charset="0"/>
                </a:rPr>
                <a:t>43</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MQTT</a:t>
              </a:r>
              <a:r>
                <a:rPr lang="en-US" sz="1600" dirty="0">
                  <a:solidFill>
                    <a:schemeClr val="bg1"/>
                  </a:solidFill>
                  <a:latin typeface="Consolas" panose="020B0609020204030204" pitchFamily="49" charset="0"/>
                </a:rPr>
                <a:t>_</a:t>
              </a:r>
              <a:r>
                <a:rPr lang="en-US" sz="1600" dirty="0">
                  <a:solidFill>
                    <a:schemeClr val="bg1"/>
                  </a:solidFill>
                </a:rPr>
                <a:t>publisher.ino</a:t>
              </a:r>
            </a:p>
          </p:txBody>
        </p:sp>
      </p:grpSp>
      <p:sp>
        <p:nvSpPr>
          <p:cNvPr id="8" name="Rectangle 7"/>
          <p:cNvSpPr/>
          <p:nvPr/>
        </p:nvSpPr>
        <p:spPr>
          <a:xfrm>
            <a:off x="950976" y="2334515"/>
            <a:ext cx="475488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0976" y="2940902"/>
            <a:ext cx="475488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0976" y="4148537"/>
            <a:ext cx="480060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1"/>
          <p:cNvGrpSpPr/>
          <p:nvPr/>
        </p:nvGrpSpPr>
        <p:grpSpPr>
          <a:xfrm>
            <a:off x="5705856" y="2056176"/>
            <a:ext cx="6486144" cy="830997"/>
            <a:chOff x="5705856" y="2056176"/>
            <a:chExt cx="6486144" cy="830997"/>
          </a:xfrm>
        </p:grpSpPr>
        <p:sp>
          <p:nvSpPr>
            <p:cNvPr id="13" name="TextBox 12"/>
            <p:cNvSpPr txBox="1"/>
            <p:nvPr/>
          </p:nvSpPr>
          <p:spPr>
            <a:xfrm>
              <a:off x="5882640" y="2056176"/>
              <a:ext cx="6309360" cy="830997"/>
            </a:xfrm>
            <a:prstGeom prst="rect">
              <a:avLst/>
            </a:prstGeom>
            <a:noFill/>
            <a:ln>
              <a:solidFill>
                <a:schemeClr val="accent6"/>
              </a:solidFill>
            </a:ln>
          </p:spPr>
          <p:txBody>
            <a:bodyPr wrap="square" rtlCol="0">
              <a:spAutoFit/>
            </a:bodyPr>
            <a:lstStyle/>
            <a:p>
              <a:pPr algn="just"/>
              <a:r>
                <a:rPr lang="en-IN" sz="2400" dirty="0"/>
                <a:t>Execute the syntax in loop until ESP is not connected to MQTT broker.</a:t>
              </a:r>
              <a:endParaRPr lang="en-US" sz="2400" dirty="0"/>
            </a:p>
          </p:txBody>
        </p:sp>
        <p:cxnSp>
          <p:nvCxnSpPr>
            <p:cNvPr id="14" name="Straight Arrow Connector 13"/>
            <p:cNvCxnSpPr>
              <a:stCxn id="8" idx="3"/>
              <a:endCxn id="13" idx="1"/>
            </p:cNvCxnSpPr>
            <p:nvPr/>
          </p:nvCxnSpPr>
          <p:spPr>
            <a:xfrm>
              <a:off x="5705856" y="2471675"/>
              <a:ext cx="176784"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4"/>
          <p:cNvGrpSpPr/>
          <p:nvPr/>
        </p:nvGrpSpPr>
        <p:grpSpPr>
          <a:xfrm>
            <a:off x="5722268" y="2980885"/>
            <a:ext cx="6469732" cy="461665"/>
            <a:chOff x="5705856" y="2980885"/>
            <a:chExt cx="6469732" cy="461665"/>
          </a:xfrm>
        </p:grpSpPr>
        <p:sp>
          <p:nvSpPr>
            <p:cNvPr id="16" name="TextBox 15"/>
            <p:cNvSpPr txBox="1"/>
            <p:nvPr/>
          </p:nvSpPr>
          <p:spPr>
            <a:xfrm>
              <a:off x="5866228" y="2980885"/>
              <a:ext cx="6309360" cy="461665"/>
            </a:xfrm>
            <a:prstGeom prst="rect">
              <a:avLst/>
            </a:prstGeom>
            <a:noFill/>
            <a:ln>
              <a:solidFill>
                <a:schemeClr val="accent6"/>
              </a:solidFill>
            </a:ln>
          </p:spPr>
          <p:txBody>
            <a:bodyPr wrap="square" rtlCol="0">
              <a:spAutoFit/>
            </a:bodyPr>
            <a:lstStyle/>
            <a:p>
              <a:pPr algn="just"/>
              <a:r>
                <a:rPr lang="en-IN" sz="2400" dirty="0"/>
                <a:t>Defining a </a:t>
              </a:r>
              <a:r>
                <a:rPr lang="en-IN" sz="2400" i="1" dirty="0" err="1">
                  <a:solidFill>
                    <a:schemeClr val="tx2"/>
                  </a:solidFill>
                </a:rPr>
                <a:t>clientId</a:t>
              </a:r>
              <a:r>
                <a:rPr lang="en-IN" sz="2400" dirty="0"/>
                <a:t> for MQTT server/broker.</a:t>
              </a:r>
            </a:p>
          </p:txBody>
        </p:sp>
        <p:cxnSp>
          <p:nvCxnSpPr>
            <p:cNvPr id="17" name="Straight Arrow Connector 16"/>
            <p:cNvCxnSpPr>
              <a:stCxn id="9" idx="3"/>
              <a:endCxn id="16" idx="1"/>
            </p:cNvCxnSpPr>
            <p:nvPr/>
          </p:nvCxnSpPr>
          <p:spPr>
            <a:xfrm>
              <a:off x="5705856" y="3078062"/>
              <a:ext cx="160372" cy="13365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0"/>
          <p:cNvGrpSpPr/>
          <p:nvPr/>
        </p:nvGrpSpPr>
        <p:grpSpPr>
          <a:xfrm>
            <a:off x="5751576" y="4094733"/>
            <a:ext cx="6440424" cy="1200329"/>
            <a:chOff x="5751576" y="4094733"/>
            <a:chExt cx="6440424" cy="1200329"/>
          </a:xfrm>
        </p:grpSpPr>
        <p:sp>
          <p:nvSpPr>
            <p:cNvPr id="22" name="TextBox 21"/>
            <p:cNvSpPr txBox="1"/>
            <p:nvPr/>
          </p:nvSpPr>
          <p:spPr>
            <a:xfrm>
              <a:off x="5882640" y="4094733"/>
              <a:ext cx="6309360" cy="1200329"/>
            </a:xfrm>
            <a:prstGeom prst="rect">
              <a:avLst/>
            </a:prstGeom>
            <a:noFill/>
            <a:ln>
              <a:solidFill>
                <a:schemeClr val="accent6"/>
              </a:solidFill>
            </a:ln>
          </p:spPr>
          <p:txBody>
            <a:bodyPr wrap="square" rtlCol="0">
              <a:spAutoFit/>
            </a:bodyPr>
            <a:lstStyle/>
            <a:p>
              <a:pPr algn="just"/>
              <a:r>
                <a:rPr lang="en-IN" sz="2400" dirty="0"/>
                <a:t>Publishing announcement message after connecting to the MQTT broker with Topic name : </a:t>
              </a:r>
              <a:r>
                <a:rPr lang="en-IN" sz="2400" dirty="0" err="1">
                  <a:solidFill>
                    <a:schemeClr val="tx2"/>
                  </a:solidFill>
                </a:rPr>
                <a:t>darshan</a:t>
              </a:r>
              <a:r>
                <a:rPr lang="en-IN" sz="2400" dirty="0">
                  <a:solidFill>
                    <a:schemeClr val="tx2"/>
                  </a:solidFill>
                </a:rPr>
                <a:t>/6thsem/</a:t>
              </a:r>
              <a:r>
                <a:rPr lang="en-IN" sz="2400" dirty="0" err="1">
                  <a:solidFill>
                    <a:schemeClr val="tx2"/>
                  </a:solidFill>
                </a:rPr>
                <a:t>ce</a:t>
              </a:r>
              <a:endParaRPr lang="en-IN" sz="2400" dirty="0">
                <a:solidFill>
                  <a:schemeClr val="tx2"/>
                </a:solidFill>
              </a:endParaRPr>
            </a:p>
          </p:txBody>
        </p:sp>
        <p:cxnSp>
          <p:nvCxnSpPr>
            <p:cNvPr id="23" name="Straight Arrow Connector 22"/>
            <p:cNvCxnSpPr>
              <a:stCxn id="10" idx="3"/>
              <a:endCxn id="22" idx="1"/>
            </p:cNvCxnSpPr>
            <p:nvPr/>
          </p:nvCxnSpPr>
          <p:spPr>
            <a:xfrm>
              <a:off x="5751576" y="4445717"/>
              <a:ext cx="131064" cy="24918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882640" y="3536262"/>
            <a:ext cx="6309360" cy="461665"/>
          </a:xfrm>
          <a:prstGeom prst="rect">
            <a:avLst/>
          </a:prstGeom>
          <a:noFill/>
          <a:ln>
            <a:solidFill>
              <a:schemeClr val="accent5"/>
            </a:solidFill>
          </a:ln>
        </p:spPr>
        <p:txBody>
          <a:bodyPr wrap="square" rtlCol="0">
            <a:spAutoFit/>
          </a:bodyPr>
          <a:lstStyle/>
          <a:p>
            <a:pPr algn="just"/>
            <a:r>
              <a:rPr lang="en-IN" sz="2400" dirty="0"/>
              <a:t>Returns the pointer of string </a:t>
            </a:r>
            <a:r>
              <a:rPr lang="en-IN" sz="2400" i="1" dirty="0" err="1">
                <a:solidFill>
                  <a:schemeClr val="tx2"/>
                </a:solidFill>
              </a:rPr>
              <a:t>clientId</a:t>
            </a:r>
            <a:r>
              <a:rPr lang="en-IN" sz="2400" dirty="0"/>
              <a:t> to the array.</a:t>
            </a:r>
          </a:p>
        </p:txBody>
      </p:sp>
      <p:sp>
        <p:nvSpPr>
          <p:cNvPr id="21" name="Rectangle 20"/>
          <p:cNvSpPr/>
          <p:nvPr/>
        </p:nvSpPr>
        <p:spPr>
          <a:xfrm>
            <a:off x="2833741" y="3553848"/>
            <a:ext cx="2286000" cy="2743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0198" y="2035473"/>
            <a:ext cx="493776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1"/>
          <p:cNvGrpSpPr/>
          <p:nvPr/>
        </p:nvGrpSpPr>
        <p:grpSpPr>
          <a:xfrm>
            <a:off x="5737958" y="1129734"/>
            <a:ext cx="6454042" cy="1042899"/>
            <a:chOff x="5585558" y="977334"/>
            <a:chExt cx="6454042" cy="1042899"/>
          </a:xfrm>
        </p:grpSpPr>
        <p:sp>
          <p:nvSpPr>
            <p:cNvPr id="26" name="TextBox 25"/>
            <p:cNvSpPr txBox="1"/>
            <p:nvPr/>
          </p:nvSpPr>
          <p:spPr>
            <a:xfrm>
              <a:off x="5730240" y="977334"/>
              <a:ext cx="6309360" cy="830997"/>
            </a:xfrm>
            <a:prstGeom prst="rect">
              <a:avLst/>
            </a:prstGeom>
            <a:noFill/>
            <a:ln>
              <a:solidFill>
                <a:schemeClr val="accent6"/>
              </a:solidFill>
            </a:ln>
          </p:spPr>
          <p:txBody>
            <a:bodyPr wrap="square" rtlCol="0">
              <a:spAutoFit/>
            </a:bodyPr>
            <a:lstStyle/>
            <a:p>
              <a:pPr algn="just"/>
              <a:r>
                <a:rPr lang="en-IN" sz="2400" dirty="0"/>
                <a:t>Connects the client to the MQTT Server stored in </a:t>
              </a:r>
              <a:r>
                <a:rPr lang="en-IN" sz="2400" i="1" dirty="0" err="1">
                  <a:solidFill>
                    <a:schemeClr val="tx2"/>
                  </a:solidFill>
                </a:rPr>
                <a:t>mqtt</a:t>
              </a:r>
              <a:r>
                <a:rPr lang="en-US" sz="2400" i="1" dirty="0">
                  <a:solidFill>
                    <a:schemeClr val="tx2"/>
                  </a:solidFill>
                  <a:latin typeface="Consolas"/>
                </a:rPr>
                <a:t>_</a:t>
              </a:r>
              <a:r>
                <a:rPr lang="en-IN" sz="2400" i="1" dirty="0">
                  <a:solidFill>
                    <a:schemeClr val="tx2"/>
                  </a:solidFill>
                </a:rPr>
                <a:t>server</a:t>
              </a:r>
              <a:r>
                <a:rPr lang="en-IN" sz="2400" dirty="0"/>
                <a:t> with port number </a:t>
              </a:r>
              <a:r>
                <a:rPr lang="en-IN" sz="2400" dirty="0">
                  <a:solidFill>
                    <a:schemeClr val="accent6"/>
                  </a:solidFill>
                </a:rPr>
                <a:t>1883</a:t>
              </a:r>
              <a:r>
                <a:rPr lang="en-IN" sz="2400" dirty="0"/>
                <a:t>.</a:t>
              </a:r>
              <a:endParaRPr lang="en-US" sz="2400" dirty="0"/>
            </a:p>
          </p:txBody>
        </p:sp>
        <p:cxnSp>
          <p:nvCxnSpPr>
            <p:cNvPr id="27" name="Straight Arrow Connector 26"/>
            <p:cNvCxnSpPr>
              <a:stCxn id="24" idx="3"/>
              <a:endCxn id="26" idx="1"/>
            </p:cNvCxnSpPr>
            <p:nvPr/>
          </p:nvCxnSpPr>
          <p:spPr>
            <a:xfrm flipV="1">
              <a:off x="5585558" y="1392833"/>
              <a:ext cx="144682" cy="6274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65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animBg="1"/>
      <p:bldP spid="21"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Publisher – Code Implementation</a:t>
            </a:r>
          </a:p>
        </p:txBody>
      </p:sp>
      <p:grpSp>
        <p:nvGrpSpPr>
          <p:cNvPr id="3" name="Group 3"/>
          <p:cNvGrpSpPr/>
          <p:nvPr/>
        </p:nvGrpSpPr>
        <p:grpSpPr>
          <a:xfrm>
            <a:off x="131179" y="720643"/>
            <a:ext cx="5735049" cy="5345942"/>
            <a:chOff x="131179" y="1321541"/>
            <a:chExt cx="5735049" cy="5345942"/>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5016758"/>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a:rPr>
                <a:t>void</a:t>
              </a:r>
              <a:r>
                <a:rPr lang="en-US" sz="2000" dirty="0">
                  <a:solidFill>
                    <a:srgbClr val="333333"/>
                  </a:solidFill>
                  <a:latin typeface="Consolas"/>
                </a:rPr>
                <a:t> </a:t>
              </a:r>
              <a:r>
                <a:rPr lang="en-US" sz="2000" dirty="0">
                  <a:solidFill>
                    <a:srgbClr val="268BD2"/>
                  </a:solidFill>
                  <a:latin typeface="Consolas"/>
                </a:rPr>
                <a:t>loop</a:t>
              </a:r>
              <a:r>
                <a:rPr lang="en-US" sz="2000" dirty="0">
                  <a:solidFill>
                    <a:srgbClr val="333333"/>
                  </a:solidFill>
                  <a:latin typeface="Consolas"/>
                </a:rPr>
                <a:t>() {</a:t>
              </a:r>
            </a:p>
            <a:p>
              <a:br>
                <a:rPr lang="en-US" sz="2000" dirty="0">
                  <a:solidFill>
                    <a:srgbClr val="333333"/>
                  </a:solidFill>
                  <a:latin typeface="Consolas"/>
                </a:rPr>
              </a:br>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loop</a:t>
              </a:r>
              <a:r>
                <a:rPr lang="en-US" sz="2000" dirty="0">
                  <a:solidFill>
                    <a:srgbClr val="333333"/>
                  </a:solidFill>
                  <a:latin typeface="Consolas"/>
                </a:rPr>
                <a:t>();</a:t>
              </a:r>
            </a:p>
            <a:p>
              <a:r>
                <a:rPr lang="en-US" sz="2000" dirty="0">
                  <a:solidFill>
                    <a:srgbClr val="333333"/>
                  </a:solidFill>
                  <a:latin typeface="Consolas"/>
                </a:rPr>
                <a:t>  </a:t>
              </a:r>
              <a:r>
                <a:rPr lang="en-US" sz="2000" b="1" dirty="0">
                  <a:solidFill>
                    <a:srgbClr val="073642"/>
                  </a:solidFill>
                  <a:latin typeface="Consolas"/>
                </a:rPr>
                <a:t>unsigned</a:t>
              </a:r>
              <a:r>
                <a:rPr lang="en-US" sz="2000" dirty="0">
                  <a:solidFill>
                    <a:srgbClr val="333333"/>
                  </a:solidFill>
                  <a:latin typeface="Consolas"/>
                </a:rPr>
                <a:t> </a:t>
              </a:r>
              <a:r>
                <a:rPr lang="en-US" sz="2000" b="1" dirty="0">
                  <a:solidFill>
                    <a:srgbClr val="073642"/>
                  </a:solidFill>
                  <a:latin typeface="Consolas"/>
                </a:rPr>
                <a:t>long</a:t>
              </a:r>
              <a:r>
                <a:rPr lang="en-US" sz="2000" dirty="0">
                  <a:solidFill>
                    <a:srgbClr val="333333"/>
                  </a:solidFill>
                  <a:latin typeface="Consolas"/>
                </a:rPr>
                <a:t> </a:t>
              </a:r>
              <a:r>
                <a:rPr lang="en-US" sz="2000" dirty="0">
                  <a:solidFill>
                    <a:srgbClr val="268BD2"/>
                  </a:solidFill>
                  <a:latin typeface="Consolas"/>
                </a:rPr>
                <a:t>now</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err="1">
                  <a:solidFill>
                    <a:srgbClr val="268BD2"/>
                  </a:solidFill>
                  <a:latin typeface="Consolas"/>
                </a:rPr>
                <a:t>millis</a:t>
              </a:r>
              <a:r>
                <a:rPr lang="en-US" sz="2000" dirty="0">
                  <a:solidFill>
                    <a:srgbClr val="333333"/>
                  </a:solidFill>
                  <a:latin typeface="Consolas"/>
                </a:rPr>
                <a:t>();</a:t>
              </a:r>
            </a:p>
            <a:p>
              <a:r>
                <a:rPr lang="en-US" sz="2000" dirty="0">
                  <a:solidFill>
                    <a:srgbClr val="333333"/>
                  </a:solidFill>
                  <a:latin typeface="Consolas"/>
                </a:rPr>
                <a:t>  </a:t>
              </a:r>
              <a:r>
                <a:rPr lang="en-US" sz="2000" dirty="0">
                  <a:solidFill>
                    <a:srgbClr val="859900"/>
                  </a:solidFill>
                  <a:latin typeface="Consolas"/>
                </a:rPr>
                <a:t>if</a:t>
              </a:r>
              <a:r>
                <a:rPr lang="en-US" sz="2000" dirty="0">
                  <a:solidFill>
                    <a:srgbClr val="333333"/>
                  </a:solidFill>
                  <a:latin typeface="Consolas"/>
                </a:rPr>
                <a:t> (</a:t>
              </a:r>
              <a:r>
                <a:rPr lang="en-US" sz="2000" dirty="0">
                  <a:solidFill>
                    <a:srgbClr val="268BD2"/>
                  </a:solidFill>
                  <a:latin typeface="Consolas"/>
                </a:rPr>
                <a:t>now</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err="1">
                  <a:solidFill>
                    <a:srgbClr val="268BD2"/>
                  </a:solidFill>
                  <a:latin typeface="Consolas"/>
                </a:rPr>
                <a:t>lastMsg</a:t>
              </a:r>
              <a:r>
                <a:rPr lang="en-US" sz="2000" dirty="0">
                  <a:solidFill>
                    <a:srgbClr val="333333"/>
                  </a:solidFill>
                  <a:latin typeface="Consolas"/>
                </a:rPr>
                <a:t> </a:t>
              </a:r>
              <a:r>
                <a:rPr lang="en-US" sz="2000" dirty="0">
                  <a:solidFill>
                    <a:srgbClr val="859900"/>
                  </a:solidFill>
                  <a:latin typeface="Consolas"/>
                </a:rPr>
                <a:t>&gt;</a:t>
              </a:r>
              <a:r>
                <a:rPr lang="en-US" sz="2000" dirty="0">
                  <a:solidFill>
                    <a:srgbClr val="333333"/>
                  </a:solidFill>
                  <a:latin typeface="Consolas"/>
                </a:rPr>
                <a:t> </a:t>
              </a:r>
              <a:r>
                <a:rPr lang="en-US" sz="2000" dirty="0">
                  <a:solidFill>
                    <a:srgbClr val="D33682"/>
                  </a:solidFill>
                  <a:latin typeface="Consolas"/>
                </a:rPr>
                <a:t>2000</a:t>
              </a:r>
              <a:r>
                <a:rPr lang="en-US" sz="2000" dirty="0">
                  <a:solidFill>
                    <a:srgbClr val="333333"/>
                  </a:solidFill>
                  <a:latin typeface="Consolas"/>
                </a:rPr>
                <a:t>)</a:t>
              </a:r>
            </a:p>
            <a:p>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lastMsg</a:t>
              </a:r>
              <a:r>
                <a:rPr lang="en-US" sz="2000" dirty="0">
                  <a:solidFill>
                    <a:srgbClr val="333333"/>
                  </a:solidFill>
                  <a:latin typeface="Consolas"/>
                </a:rPr>
                <a:t> </a:t>
              </a:r>
              <a:r>
                <a:rPr lang="en-US" sz="2000" dirty="0">
                  <a:solidFill>
                    <a:srgbClr val="859900"/>
                  </a:solidFill>
                  <a:latin typeface="Consolas"/>
                </a:rPr>
                <a:t>=</a:t>
              </a:r>
              <a:r>
                <a:rPr lang="en-US" sz="2000" dirty="0">
                  <a:solidFill>
                    <a:srgbClr val="333333"/>
                  </a:solidFill>
                  <a:latin typeface="Consolas"/>
                </a:rPr>
                <a:t> </a:t>
              </a:r>
              <a:r>
                <a:rPr lang="en-US" sz="2000" dirty="0">
                  <a:solidFill>
                    <a:srgbClr val="268BD2"/>
                  </a:solidFill>
                  <a:latin typeface="Consolas"/>
                </a:rPr>
                <a:t>now</a:t>
              </a:r>
              <a:r>
                <a:rPr lang="en-US" sz="2000" dirty="0">
                  <a:solidFill>
                    <a:srgbClr val="333333"/>
                  </a:solidFill>
                  <a:latin typeface="Consolas"/>
                </a:rPr>
                <a:t>;</a:t>
              </a:r>
            </a:p>
            <a:p>
              <a:r>
                <a:rPr lang="en-US" sz="2000" dirty="0">
                  <a:solidFill>
                    <a:srgbClr val="333333"/>
                  </a:solidFill>
                  <a:latin typeface="Consolas"/>
                </a:rPr>
                <a:t>    </a:t>
              </a:r>
              <a:r>
                <a:rPr lang="en-US" sz="2000" dirty="0">
                  <a:solidFill>
                    <a:srgbClr val="859900"/>
                  </a:solidFill>
                  <a:latin typeface="Consolas"/>
                </a:rPr>
                <a:t>++</a:t>
              </a:r>
              <a:r>
                <a:rPr lang="en-US" sz="2000" dirty="0">
                  <a:solidFill>
                    <a:srgbClr val="268BD2"/>
                  </a:solidFill>
                  <a:latin typeface="Consolas"/>
                </a:rPr>
                <a:t>value</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snprintf</a:t>
              </a:r>
              <a:r>
                <a:rPr lang="en-US" sz="2000" dirty="0">
                  <a:solidFill>
                    <a:srgbClr val="333333"/>
                  </a:solidFill>
                  <a:latin typeface="Consolas"/>
                </a:rPr>
                <a:t> (</a:t>
              </a:r>
              <a:r>
                <a:rPr lang="en-US" sz="2000" dirty="0" err="1">
                  <a:solidFill>
                    <a:srgbClr val="268BD2"/>
                  </a:solidFill>
                  <a:latin typeface="Consolas"/>
                </a:rPr>
                <a:t>msg</a:t>
              </a:r>
              <a:r>
                <a:rPr lang="en-US" sz="2000" dirty="0">
                  <a:solidFill>
                    <a:srgbClr val="333333"/>
                  </a:solidFill>
                  <a:latin typeface="Consolas"/>
                </a:rPr>
                <a:t>, </a:t>
              </a:r>
              <a:r>
                <a:rPr lang="en-US" sz="2000" dirty="0">
                  <a:solidFill>
                    <a:srgbClr val="268BD2"/>
                  </a:solidFill>
                  <a:latin typeface="Consolas"/>
                </a:rPr>
                <a:t>MSG_BUFFER_SIZE</a:t>
              </a:r>
              <a:r>
                <a:rPr lang="en-US" sz="2000" dirty="0">
                  <a:solidFill>
                    <a:srgbClr val="333333"/>
                  </a:solidFill>
                  <a:latin typeface="Consolas"/>
                </a:rPr>
                <a:t>, 	 </a:t>
              </a:r>
              <a:r>
                <a:rPr lang="en-US" sz="2000" dirty="0">
                  <a:solidFill>
                    <a:srgbClr val="2AA198"/>
                  </a:solidFill>
                  <a:latin typeface="Consolas"/>
                </a:rPr>
                <a:t>"hello world #</a:t>
              </a:r>
              <a:r>
                <a:rPr lang="en-US" sz="2000" dirty="0">
                  <a:solidFill>
                    <a:srgbClr val="CB4B16"/>
                  </a:solidFill>
                  <a:latin typeface="Consolas"/>
                </a:rPr>
                <a:t>%ld</a:t>
              </a:r>
              <a:r>
                <a:rPr lang="en-US" sz="2000" dirty="0">
                  <a:solidFill>
                    <a:srgbClr val="2AA198"/>
                  </a:solidFill>
                  <a:latin typeface="Consolas"/>
                </a:rPr>
                <a:t>"</a:t>
              </a:r>
              <a:r>
                <a:rPr lang="en-US" sz="2000" dirty="0">
                  <a:solidFill>
                    <a:srgbClr val="333333"/>
                  </a:solidFill>
                  <a:latin typeface="Consolas"/>
                </a:rPr>
                <a:t>, </a:t>
              </a:r>
              <a:r>
                <a:rPr lang="en-US" sz="2000" dirty="0">
                  <a:solidFill>
                    <a:srgbClr val="268BD2"/>
                  </a:solidFill>
                  <a:latin typeface="Consolas"/>
                </a:rPr>
                <a:t>value</a:t>
              </a:r>
              <a:r>
                <a:rPr lang="en-US" sz="2000" dirty="0">
                  <a:solidFill>
                    <a:srgbClr val="333333"/>
                  </a:solidFill>
                  <a:latin typeface="Consolas"/>
                </a:rPr>
                <a:t>);</a:t>
              </a:r>
            </a:p>
            <a:p>
              <a:r>
                <a:rPr lang="en-US" sz="2000" dirty="0">
                  <a:solidFill>
                    <a:srgbClr val="333333"/>
                  </a:solidFill>
                  <a:latin typeface="Consolas"/>
                </a:rPr>
                <a:t>  </a:t>
              </a:r>
              <a:r>
                <a:rPr lang="en-US" sz="2000">
                  <a:solidFill>
                    <a:srgbClr val="333333"/>
                  </a:solidFill>
                  <a:latin typeface="Consolas"/>
                </a:rPr>
                <a:t> </a:t>
              </a:r>
              <a:r>
                <a:rPr lang="en-US" sz="2000">
                  <a:solidFill>
                    <a:srgbClr val="268BD2"/>
                  </a:solidFill>
                  <a:latin typeface="Consolas"/>
                </a:rPr>
                <a:t>Serial</a:t>
              </a:r>
              <a:r>
                <a:rPr lang="en-US" sz="2000">
                  <a:solidFill>
                    <a:srgbClr val="333333"/>
                  </a:solidFill>
                  <a:latin typeface="Consolas"/>
                </a:rPr>
                <a:t>.</a:t>
              </a:r>
              <a:r>
                <a:rPr lang="en-US" sz="2000">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"Publish message:"</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err="1">
                  <a:solidFill>
                    <a:srgbClr val="268BD2"/>
                  </a:solidFill>
                  <a:latin typeface="Consolas"/>
                </a:rPr>
                <a:t>msg</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publish</a:t>
              </a:r>
              <a:r>
                <a:rPr lang="en-US" sz="2000" dirty="0">
                  <a:solidFill>
                    <a:srgbClr val="333333"/>
                  </a:solidFill>
                  <a:latin typeface="Consolas"/>
                </a:rPr>
                <a:t>(</a:t>
              </a:r>
              <a:r>
                <a:rPr lang="en-US" sz="2000" dirty="0">
                  <a:solidFill>
                    <a:srgbClr val="2AA198"/>
                  </a:solidFill>
                  <a:latin typeface="Consolas"/>
                </a:rPr>
                <a:t>"</a:t>
              </a:r>
              <a:r>
                <a:rPr lang="en-US" sz="2000" dirty="0" err="1">
                  <a:solidFill>
                    <a:srgbClr val="2AA198"/>
                  </a:solidFill>
                  <a:latin typeface="Consolas"/>
                </a:rPr>
                <a:t>darshan</a:t>
              </a:r>
              <a:r>
                <a:rPr lang="en-US" sz="2000" dirty="0">
                  <a:solidFill>
                    <a:srgbClr val="2AA198"/>
                  </a:solidFill>
                  <a:latin typeface="Consolas"/>
                </a:rPr>
                <a:t>/6thsem/</a:t>
              </a:r>
            </a:p>
            <a:p>
              <a:r>
                <a:rPr lang="en-US" sz="2000" dirty="0">
                  <a:solidFill>
                    <a:srgbClr val="2AA198"/>
                  </a:solidFill>
                  <a:latin typeface="Consolas"/>
                </a:rPr>
                <a:t>			     </a:t>
              </a:r>
              <a:r>
                <a:rPr lang="en-US" sz="2000" dirty="0" err="1">
                  <a:solidFill>
                    <a:srgbClr val="2AA198"/>
                  </a:solidFill>
                  <a:latin typeface="Consolas"/>
                </a:rPr>
                <a:t>ce</a:t>
              </a:r>
              <a:r>
                <a:rPr lang="en-US" sz="2000" dirty="0">
                  <a:solidFill>
                    <a:srgbClr val="2AA198"/>
                  </a:solidFill>
                  <a:latin typeface="Consolas"/>
                </a:rPr>
                <a:t>"</a:t>
              </a:r>
              <a:r>
                <a:rPr lang="en-US" sz="2000" dirty="0">
                  <a:solidFill>
                    <a:srgbClr val="333333"/>
                  </a:solidFill>
                  <a:latin typeface="Consolas"/>
                </a:rPr>
                <a:t>, </a:t>
              </a:r>
              <a:r>
                <a:rPr lang="en-US" sz="2000" dirty="0" err="1">
                  <a:solidFill>
                    <a:srgbClr val="268BD2"/>
                  </a:solidFill>
                  <a:latin typeface="Consolas"/>
                </a:rPr>
                <a:t>msg</a:t>
              </a:r>
              <a:r>
                <a:rPr lang="en-US" sz="2000" dirty="0">
                  <a:solidFill>
                    <a:srgbClr val="333333"/>
                  </a:solidFill>
                  <a:latin typeface="Consolas"/>
                </a:rPr>
                <a:t>);</a:t>
              </a:r>
            </a:p>
            <a:p>
              <a:r>
                <a:rPr lang="en-US" sz="2000" dirty="0">
                  <a:solidFill>
                    <a:srgbClr val="333333"/>
                  </a:solidFill>
                  <a:latin typeface="Consolas"/>
                </a:rPr>
                <a:t>  }</a:t>
              </a:r>
            </a:p>
            <a:p>
              <a:r>
                <a:rPr lang="en-US" sz="2000" dirty="0">
                  <a:solidFill>
                    <a:srgbClr val="333333"/>
                  </a:solidFill>
                  <a:latin typeface="Consolas"/>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5016758"/>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44</a:t>
              </a:r>
            </a:p>
            <a:p>
              <a:pPr algn="r"/>
              <a:r>
                <a:rPr lang="en-US" sz="2000" b="1" dirty="0">
                  <a:solidFill>
                    <a:schemeClr val="tx1">
                      <a:lumMod val="75000"/>
                      <a:lumOff val="25000"/>
                    </a:schemeClr>
                  </a:solidFill>
                  <a:latin typeface="Consolas" panose="020B0609020204030204" pitchFamily="49" charset="0"/>
                </a:rPr>
                <a:t>45</a:t>
              </a:r>
            </a:p>
            <a:p>
              <a:pPr algn="r"/>
              <a:r>
                <a:rPr lang="en-US" sz="2000" b="1" dirty="0">
                  <a:solidFill>
                    <a:schemeClr val="tx1">
                      <a:lumMod val="75000"/>
                      <a:lumOff val="25000"/>
                    </a:schemeClr>
                  </a:solidFill>
                  <a:latin typeface="Consolas" panose="020B0609020204030204" pitchFamily="49" charset="0"/>
                </a:rPr>
                <a:t>46</a:t>
              </a:r>
            </a:p>
            <a:p>
              <a:pPr algn="r"/>
              <a:r>
                <a:rPr lang="en-US" sz="2000" b="1" dirty="0">
                  <a:solidFill>
                    <a:schemeClr val="tx1">
                      <a:lumMod val="75000"/>
                      <a:lumOff val="25000"/>
                    </a:schemeClr>
                  </a:solidFill>
                  <a:latin typeface="Consolas" panose="020B0609020204030204" pitchFamily="49" charset="0"/>
                </a:rPr>
                <a:t>47</a:t>
              </a:r>
            </a:p>
            <a:p>
              <a:pPr algn="r"/>
              <a:r>
                <a:rPr lang="en-US" sz="2000" b="1" dirty="0">
                  <a:solidFill>
                    <a:schemeClr val="tx1">
                      <a:lumMod val="75000"/>
                      <a:lumOff val="25000"/>
                    </a:schemeClr>
                  </a:solidFill>
                  <a:latin typeface="Consolas" panose="020B0609020204030204" pitchFamily="49" charset="0"/>
                </a:rPr>
                <a:t>48</a:t>
              </a:r>
            </a:p>
            <a:p>
              <a:pPr algn="r"/>
              <a:r>
                <a:rPr lang="en-IN" sz="2000" b="1" dirty="0">
                  <a:solidFill>
                    <a:schemeClr val="tx1">
                      <a:lumMod val="75000"/>
                      <a:lumOff val="25000"/>
                    </a:schemeClr>
                  </a:solidFill>
                  <a:latin typeface="Consolas" panose="020B0609020204030204" pitchFamily="49" charset="0"/>
                </a:rPr>
                <a:t>49</a:t>
              </a:r>
            </a:p>
            <a:p>
              <a:pPr algn="r"/>
              <a:r>
                <a:rPr lang="en-IN" sz="2000" b="1" dirty="0">
                  <a:solidFill>
                    <a:schemeClr val="tx1">
                      <a:lumMod val="75000"/>
                      <a:lumOff val="25000"/>
                    </a:schemeClr>
                  </a:solidFill>
                  <a:latin typeface="Consolas" panose="020B0609020204030204" pitchFamily="49" charset="0"/>
                </a:rPr>
                <a:t>50</a:t>
              </a:r>
            </a:p>
            <a:p>
              <a:pPr algn="r"/>
              <a:r>
                <a:rPr lang="en-IN" sz="2000" b="1" dirty="0">
                  <a:solidFill>
                    <a:schemeClr val="tx1">
                      <a:lumMod val="75000"/>
                      <a:lumOff val="25000"/>
                    </a:schemeClr>
                  </a:solidFill>
                  <a:latin typeface="Consolas" panose="020B0609020204030204" pitchFamily="49" charset="0"/>
                </a:rPr>
                <a:t>51</a:t>
              </a:r>
            </a:p>
            <a:p>
              <a:pPr algn="r"/>
              <a:r>
                <a:rPr lang="en-IN" sz="2000" b="1" dirty="0">
                  <a:solidFill>
                    <a:schemeClr val="tx1">
                      <a:lumMod val="75000"/>
                      <a:lumOff val="25000"/>
                    </a:schemeClr>
                  </a:solidFill>
                  <a:latin typeface="Consolas" panose="020B0609020204030204" pitchFamily="49" charset="0"/>
                </a:rPr>
                <a:t>52</a:t>
              </a:r>
            </a:p>
            <a:p>
              <a:pPr algn="r"/>
              <a:r>
                <a:rPr lang="en-IN" sz="2000" b="1" dirty="0">
                  <a:solidFill>
                    <a:schemeClr val="tx1">
                      <a:lumMod val="75000"/>
                      <a:lumOff val="25000"/>
                    </a:schemeClr>
                  </a:solidFill>
                  <a:latin typeface="Consolas" panose="020B0609020204030204" pitchFamily="49" charset="0"/>
                </a:rPr>
                <a:t>53</a:t>
              </a:r>
            </a:p>
            <a:p>
              <a:pPr algn="r"/>
              <a:r>
                <a:rPr lang="en-IN" sz="2000" b="1" dirty="0">
                  <a:solidFill>
                    <a:schemeClr val="tx1">
                      <a:lumMod val="75000"/>
                      <a:lumOff val="25000"/>
                    </a:schemeClr>
                  </a:solidFill>
                  <a:latin typeface="Consolas" panose="020B0609020204030204" pitchFamily="49" charset="0"/>
                </a:rPr>
                <a:t>54</a:t>
              </a:r>
            </a:p>
            <a:p>
              <a:pPr algn="r"/>
              <a:r>
                <a:rPr lang="en-IN" sz="2000" b="1" dirty="0">
                  <a:solidFill>
                    <a:schemeClr val="tx1">
                      <a:lumMod val="75000"/>
                      <a:lumOff val="25000"/>
                    </a:schemeClr>
                  </a:solidFill>
                  <a:latin typeface="Consolas" panose="020B0609020204030204" pitchFamily="49" charset="0"/>
                </a:rPr>
                <a:t>55</a:t>
              </a:r>
            </a:p>
            <a:p>
              <a:pPr algn="r"/>
              <a:r>
                <a:rPr lang="en-IN" sz="2000" b="1">
                  <a:solidFill>
                    <a:schemeClr val="tx1">
                      <a:lumMod val="75000"/>
                      <a:lumOff val="25000"/>
                    </a:schemeClr>
                  </a:solidFill>
                  <a:latin typeface="Consolas" panose="020B0609020204030204" pitchFamily="49" charset="0"/>
                </a:rPr>
                <a:t>56</a:t>
              </a:r>
            </a:p>
            <a:p>
              <a:pPr algn="r"/>
              <a:endParaRPr lang="en-IN" sz="2000" b="1" dirty="0">
                <a:solidFill>
                  <a:schemeClr val="tx1">
                    <a:lumMod val="75000"/>
                    <a:lumOff val="25000"/>
                  </a:schemeClr>
                </a:solidFill>
                <a:latin typeface="Consolas" panose="020B0609020204030204" pitchFamily="49" charset="0"/>
              </a:endParaRPr>
            </a:p>
            <a:p>
              <a:pPr algn="r"/>
              <a:r>
                <a:rPr lang="en-IN" sz="2000" b="1" dirty="0">
                  <a:solidFill>
                    <a:schemeClr val="tx1">
                      <a:lumMod val="75000"/>
                      <a:lumOff val="25000"/>
                    </a:schemeClr>
                  </a:solidFill>
                  <a:latin typeface="Consolas" panose="020B0609020204030204" pitchFamily="49" charset="0"/>
                </a:rPr>
                <a:t>57</a:t>
              </a:r>
            </a:p>
            <a:p>
              <a:pPr algn="r"/>
              <a:r>
                <a:rPr lang="en-IN" sz="2000" b="1" dirty="0">
                  <a:solidFill>
                    <a:schemeClr val="tx1">
                      <a:lumMod val="75000"/>
                      <a:lumOff val="25000"/>
                    </a:schemeClr>
                  </a:solidFill>
                  <a:latin typeface="Consolas" panose="020B0609020204030204" pitchFamily="49" charset="0"/>
                </a:rPr>
                <a:t>58</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MQTT</a:t>
              </a:r>
              <a:r>
                <a:rPr lang="en-US" sz="1600" dirty="0">
                  <a:solidFill>
                    <a:schemeClr val="bg1"/>
                  </a:solidFill>
                  <a:latin typeface="Consolas" panose="020B0609020204030204" pitchFamily="49" charset="0"/>
                </a:rPr>
                <a:t>_</a:t>
              </a:r>
              <a:r>
                <a:rPr lang="en-US" sz="1600" dirty="0">
                  <a:solidFill>
                    <a:schemeClr val="bg1"/>
                  </a:solidFill>
                </a:rPr>
                <a:t>publisher.ino</a:t>
              </a:r>
            </a:p>
          </p:txBody>
        </p:sp>
      </p:grpSp>
      <p:sp>
        <p:nvSpPr>
          <p:cNvPr id="8" name="Rectangle 7"/>
          <p:cNvSpPr/>
          <p:nvPr/>
        </p:nvSpPr>
        <p:spPr>
          <a:xfrm>
            <a:off x="950976" y="1726888"/>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0976" y="3558206"/>
            <a:ext cx="475488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0976" y="4762806"/>
            <a:ext cx="475488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1"/>
          <p:cNvGrpSpPr/>
          <p:nvPr/>
        </p:nvGrpSpPr>
        <p:grpSpPr>
          <a:xfrm>
            <a:off x="5522976" y="1266175"/>
            <a:ext cx="6652612" cy="1200329"/>
            <a:chOff x="5522976" y="1266175"/>
            <a:chExt cx="6652612" cy="1200329"/>
          </a:xfrm>
        </p:grpSpPr>
        <p:sp>
          <p:nvSpPr>
            <p:cNvPr id="13" name="TextBox 12"/>
            <p:cNvSpPr txBox="1"/>
            <p:nvPr/>
          </p:nvSpPr>
          <p:spPr>
            <a:xfrm>
              <a:off x="5866228" y="1266175"/>
              <a:ext cx="6309360" cy="1200329"/>
            </a:xfrm>
            <a:prstGeom prst="rect">
              <a:avLst/>
            </a:prstGeom>
            <a:noFill/>
            <a:ln>
              <a:solidFill>
                <a:schemeClr val="accent6"/>
              </a:solidFill>
            </a:ln>
          </p:spPr>
          <p:txBody>
            <a:bodyPr wrap="square" rtlCol="0">
              <a:spAutoFit/>
            </a:bodyPr>
            <a:lstStyle/>
            <a:p>
              <a:pPr algn="just"/>
              <a:r>
                <a:rPr lang="en-IN" sz="2400" dirty="0"/>
                <a:t>This function allows client to process incoming messages, publish data and refresh the connection.</a:t>
              </a:r>
              <a:endParaRPr lang="en-US" sz="2400" dirty="0"/>
            </a:p>
          </p:txBody>
        </p:sp>
        <p:cxnSp>
          <p:nvCxnSpPr>
            <p:cNvPr id="14" name="Straight Arrow Connector 13"/>
            <p:cNvCxnSpPr>
              <a:stCxn id="8" idx="3"/>
              <a:endCxn id="13" idx="1"/>
            </p:cNvCxnSpPr>
            <p:nvPr/>
          </p:nvCxnSpPr>
          <p:spPr>
            <a:xfrm>
              <a:off x="5522976" y="1864048"/>
              <a:ext cx="343252" cy="229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4"/>
          <p:cNvGrpSpPr/>
          <p:nvPr/>
        </p:nvGrpSpPr>
        <p:grpSpPr>
          <a:xfrm>
            <a:off x="5705856" y="3261775"/>
            <a:ext cx="6469732" cy="1200329"/>
            <a:chOff x="5705856" y="3261775"/>
            <a:chExt cx="6469732" cy="1200329"/>
          </a:xfrm>
        </p:grpSpPr>
        <p:sp>
          <p:nvSpPr>
            <p:cNvPr id="16" name="TextBox 15"/>
            <p:cNvSpPr txBox="1"/>
            <p:nvPr/>
          </p:nvSpPr>
          <p:spPr>
            <a:xfrm>
              <a:off x="5866228" y="3261775"/>
              <a:ext cx="6309360" cy="1200329"/>
            </a:xfrm>
            <a:prstGeom prst="rect">
              <a:avLst/>
            </a:prstGeom>
            <a:noFill/>
            <a:ln>
              <a:solidFill>
                <a:schemeClr val="accent6"/>
              </a:solidFill>
            </a:ln>
          </p:spPr>
          <p:txBody>
            <a:bodyPr wrap="square" rtlCol="0">
              <a:spAutoFit/>
            </a:bodyPr>
            <a:lstStyle/>
            <a:p>
              <a:pPr algn="just"/>
              <a:r>
                <a:rPr lang="en-IN" sz="2400" dirty="0"/>
                <a:t>Creating a string in </a:t>
              </a:r>
              <a:r>
                <a:rPr lang="en-IN" sz="2400" i="1" dirty="0" err="1">
                  <a:solidFill>
                    <a:schemeClr val="tx2"/>
                  </a:solidFill>
                </a:rPr>
                <a:t>msg</a:t>
              </a:r>
              <a:r>
                <a:rPr lang="en-IN" sz="2400" dirty="0"/>
                <a:t> with given buffer size and assigning the value “hello world” with concatenation of integer named </a:t>
              </a:r>
              <a:r>
                <a:rPr lang="en-IN" sz="2400" i="1" dirty="0">
                  <a:solidFill>
                    <a:schemeClr val="tx2"/>
                  </a:solidFill>
                </a:rPr>
                <a:t>value</a:t>
              </a:r>
              <a:r>
                <a:rPr lang="en-IN" sz="2400" dirty="0"/>
                <a:t>.</a:t>
              </a:r>
            </a:p>
          </p:txBody>
        </p:sp>
        <p:cxnSp>
          <p:nvCxnSpPr>
            <p:cNvPr id="17" name="Straight Arrow Connector 16"/>
            <p:cNvCxnSpPr>
              <a:stCxn id="9" idx="3"/>
              <a:endCxn id="16" idx="1"/>
            </p:cNvCxnSpPr>
            <p:nvPr/>
          </p:nvCxnSpPr>
          <p:spPr>
            <a:xfrm>
              <a:off x="5705856" y="3855386"/>
              <a:ext cx="160372" cy="655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7"/>
          <p:cNvGrpSpPr/>
          <p:nvPr/>
        </p:nvGrpSpPr>
        <p:grpSpPr>
          <a:xfrm>
            <a:off x="5705856" y="4644487"/>
            <a:ext cx="6469732" cy="830997"/>
            <a:chOff x="5705856" y="4644487"/>
            <a:chExt cx="6469732" cy="830997"/>
          </a:xfrm>
        </p:grpSpPr>
        <p:sp>
          <p:nvSpPr>
            <p:cNvPr id="19" name="TextBox 18"/>
            <p:cNvSpPr txBox="1"/>
            <p:nvPr/>
          </p:nvSpPr>
          <p:spPr>
            <a:xfrm>
              <a:off x="5866228" y="4644487"/>
              <a:ext cx="6309360" cy="830997"/>
            </a:xfrm>
            <a:prstGeom prst="rect">
              <a:avLst/>
            </a:prstGeom>
            <a:noFill/>
            <a:ln>
              <a:solidFill>
                <a:schemeClr val="accent6"/>
              </a:solidFill>
            </a:ln>
          </p:spPr>
          <p:txBody>
            <a:bodyPr wrap="square" rtlCol="0">
              <a:spAutoFit/>
            </a:bodyPr>
            <a:lstStyle/>
            <a:p>
              <a:pPr algn="just"/>
              <a:r>
                <a:rPr lang="en-IN" sz="2400" dirty="0"/>
                <a:t>Publishes the </a:t>
              </a:r>
              <a:r>
                <a:rPr lang="en-IN" sz="2400" i="1" dirty="0" err="1">
                  <a:solidFill>
                    <a:schemeClr val="tx2"/>
                  </a:solidFill>
                </a:rPr>
                <a:t>msg</a:t>
              </a:r>
              <a:r>
                <a:rPr lang="en-IN" sz="2400" i="1" dirty="0">
                  <a:solidFill>
                    <a:schemeClr val="tx2"/>
                  </a:solidFill>
                </a:rPr>
                <a:t> </a:t>
              </a:r>
              <a:r>
                <a:rPr lang="en-IN" sz="2400" dirty="0"/>
                <a:t>in the given topic name: </a:t>
              </a:r>
              <a:r>
                <a:rPr lang="en-IN" sz="2400" i="1" dirty="0" err="1">
                  <a:solidFill>
                    <a:schemeClr val="tx2"/>
                  </a:solidFill>
                </a:rPr>
                <a:t>darshan</a:t>
              </a:r>
              <a:r>
                <a:rPr lang="en-IN" sz="2400" i="1" dirty="0">
                  <a:solidFill>
                    <a:schemeClr val="tx2"/>
                  </a:solidFill>
                </a:rPr>
                <a:t>/6thsem/</a:t>
              </a:r>
              <a:r>
                <a:rPr lang="en-IN" sz="2400" i="1" dirty="0" err="1">
                  <a:solidFill>
                    <a:schemeClr val="tx2"/>
                  </a:solidFill>
                </a:rPr>
                <a:t>ce</a:t>
              </a:r>
              <a:endParaRPr lang="en-IN" sz="2400" i="1" dirty="0">
                <a:solidFill>
                  <a:schemeClr val="tx2"/>
                </a:solidFill>
              </a:endParaRPr>
            </a:p>
          </p:txBody>
        </p:sp>
        <p:cxnSp>
          <p:nvCxnSpPr>
            <p:cNvPr id="20" name="Straight Arrow Connector 19"/>
            <p:cNvCxnSpPr>
              <a:stCxn id="11" idx="3"/>
              <a:endCxn id="19" idx="1"/>
            </p:cNvCxnSpPr>
            <p:nvPr/>
          </p:nvCxnSpPr>
          <p:spPr>
            <a:xfrm>
              <a:off x="5705856" y="5059986"/>
              <a:ext cx="16037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65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Subscriber – Code Implementation</a:t>
            </a:r>
          </a:p>
        </p:txBody>
      </p:sp>
      <p:sp>
        <p:nvSpPr>
          <p:cNvPr id="3" name="Content Placeholder 2"/>
          <p:cNvSpPr>
            <a:spLocks noGrp="1"/>
          </p:cNvSpPr>
          <p:nvPr>
            <p:ph idx="1"/>
          </p:nvPr>
        </p:nvSpPr>
        <p:spPr/>
        <p:txBody>
          <a:bodyPr/>
          <a:lstStyle/>
          <a:p>
            <a:r>
              <a:rPr lang="en-US" dirty="0"/>
              <a:t>The code for MQTT subscriber is as shown in below.</a:t>
            </a:r>
          </a:p>
        </p:txBody>
      </p:sp>
      <p:grpSp>
        <p:nvGrpSpPr>
          <p:cNvPr id="4" name="Group 3"/>
          <p:cNvGrpSpPr/>
          <p:nvPr/>
        </p:nvGrpSpPr>
        <p:grpSpPr>
          <a:xfrm>
            <a:off x="131179" y="1321541"/>
            <a:ext cx="5735049" cy="3499283"/>
            <a:chOff x="131179" y="1321541"/>
            <a:chExt cx="5735049" cy="3499283"/>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3170099"/>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rgbClr val="859900"/>
                  </a:solidFill>
                  <a:latin typeface="Consolas" panose="020B0609020204030204" pitchFamily="49" charset="0"/>
                </a:rPr>
                <a:t>#include</a:t>
              </a:r>
              <a:r>
                <a:rPr lang="en-IN" sz="2000" dirty="0">
                  <a:solidFill>
                    <a:srgbClr val="B58900"/>
                  </a:solidFill>
                  <a:latin typeface="Consolas" panose="020B0609020204030204" pitchFamily="49" charset="0"/>
                </a:rPr>
                <a:t> </a:t>
              </a:r>
              <a:r>
                <a:rPr lang="en-IN" sz="2000" dirty="0">
                  <a:solidFill>
                    <a:srgbClr val="2AA198"/>
                  </a:solidFill>
                  <a:latin typeface="Consolas" panose="020B0609020204030204" pitchFamily="49" charset="0"/>
                </a:rPr>
                <a:t>&lt;ESP8266WiFi.h&gt;</a:t>
              </a:r>
              <a:endParaRPr lang="en-IN" sz="2000" dirty="0">
                <a:solidFill>
                  <a:srgbClr val="333333"/>
                </a:solidFill>
                <a:latin typeface="Consolas" panose="020B0609020204030204" pitchFamily="49" charset="0"/>
              </a:endParaRPr>
            </a:p>
            <a:p>
              <a:r>
                <a:rPr lang="en-IN" sz="2000" dirty="0">
                  <a:solidFill>
                    <a:srgbClr val="859900"/>
                  </a:solidFill>
                  <a:latin typeface="Consolas" panose="020B0609020204030204" pitchFamily="49" charset="0"/>
                </a:rPr>
                <a:t>#include</a:t>
              </a:r>
              <a:r>
                <a:rPr lang="en-IN" sz="2000" dirty="0">
                  <a:solidFill>
                    <a:srgbClr val="B58900"/>
                  </a:solidFill>
                  <a:latin typeface="Consolas" panose="020B0609020204030204" pitchFamily="49" charset="0"/>
                </a:rPr>
                <a:t> </a:t>
              </a:r>
              <a:r>
                <a:rPr lang="en-IN" sz="2000" dirty="0">
                  <a:solidFill>
                    <a:srgbClr val="2AA198"/>
                  </a:solidFill>
                  <a:latin typeface="Consolas" panose="020B0609020204030204" pitchFamily="49" charset="0"/>
                </a:rPr>
                <a:t>&lt;</a:t>
              </a:r>
              <a:r>
                <a:rPr lang="en-IN" sz="2000" dirty="0" err="1">
                  <a:solidFill>
                    <a:srgbClr val="2AA198"/>
                  </a:solidFill>
                  <a:latin typeface="Consolas" panose="020B0609020204030204" pitchFamily="49" charset="0"/>
                </a:rPr>
                <a:t>PubSubClient.h</a:t>
              </a:r>
              <a:r>
                <a:rPr lang="en-IN" sz="2000" dirty="0">
                  <a:solidFill>
                    <a:srgbClr val="2AA198"/>
                  </a:solidFill>
                  <a:latin typeface="Consolas" panose="020B0609020204030204" pitchFamily="49" charset="0"/>
                </a:rPr>
                <a:t>&gt;</a:t>
              </a:r>
              <a:endParaRPr lang="en-IN" sz="2000" dirty="0">
                <a:solidFill>
                  <a:srgbClr val="333333"/>
                </a:solidFill>
                <a:latin typeface="Consolas" panose="020B0609020204030204" pitchFamily="49" charset="0"/>
              </a:endParaRPr>
            </a:p>
            <a:p>
              <a:br>
                <a:rPr lang="en-IN" sz="2000" dirty="0">
                  <a:solidFill>
                    <a:srgbClr val="333333"/>
                  </a:solidFill>
                  <a:latin typeface="Consolas" panose="020B0609020204030204" pitchFamily="49" charset="0"/>
                </a:rPr>
              </a:br>
              <a:r>
                <a:rPr lang="en-IN" sz="2000" b="1" dirty="0" err="1">
                  <a:solidFill>
                    <a:srgbClr val="073642"/>
                  </a:solidFill>
                  <a:latin typeface="Consolas" panose="020B0609020204030204" pitchFamily="49" charset="0"/>
                </a:rPr>
                <a:t>const</a:t>
              </a:r>
              <a:r>
                <a:rPr lang="en-IN" sz="2000" dirty="0">
                  <a:solidFill>
                    <a:srgbClr val="333333"/>
                  </a:solidFill>
                  <a:latin typeface="Consolas" panose="020B0609020204030204" pitchFamily="49" charset="0"/>
                </a:rPr>
                <a:t> </a:t>
              </a:r>
              <a:r>
                <a:rPr lang="en-IN" sz="2000" b="1" dirty="0">
                  <a:solidFill>
                    <a:srgbClr val="073642"/>
                  </a:solidFill>
                  <a:latin typeface="Consolas" panose="020B0609020204030204" pitchFamily="49" charset="0"/>
                </a:rPr>
                <a:t>char</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ssid</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2AA198"/>
                  </a:solidFill>
                  <a:latin typeface="Consolas" panose="020B0609020204030204" pitchFamily="49" charset="0"/>
                </a:rPr>
                <a:t>"</a:t>
              </a:r>
              <a:r>
                <a:rPr lang="en-IN" sz="2000" dirty="0" err="1">
                  <a:solidFill>
                    <a:srgbClr val="2AA198"/>
                  </a:solidFill>
                  <a:latin typeface="Consolas" panose="020B0609020204030204" pitchFamily="49" charset="0"/>
                </a:rPr>
                <a:t>OnePlusTJ</a:t>
              </a:r>
              <a:r>
                <a:rPr lang="en-IN" sz="2000" dirty="0">
                  <a:solidFill>
                    <a:srgbClr val="2AA198"/>
                  </a:solidFill>
                  <a:latin typeface="Consolas" panose="020B0609020204030204" pitchFamily="49" charset="0"/>
                </a:rPr>
                <a:t>"</a:t>
              </a:r>
              <a:r>
                <a:rPr lang="en-IN" sz="2000" dirty="0">
                  <a:solidFill>
                    <a:srgbClr val="333333"/>
                  </a:solidFill>
                  <a:latin typeface="Consolas" panose="020B0609020204030204" pitchFamily="49" charset="0"/>
                </a:rPr>
                <a:t>;</a:t>
              </a:r>
            </a:p>
            <a:p>
              <a:r>
                <a:rPr lang="en-IN" sz="2000" b="1" dirty="0" err="1">
                  <a:solidFill>
                    <a:srgbClr val="073642"/>
                  </a:solidFill>
                  <a:latin typeface="Consolas" panose="020B0609020204030204" pitchFamily="49" charset="0"/>
                </a:rPr>
                <a:t>const</a:t>
              </a:r>
              <a:r>
                <a:rPr lang="en-IN" sz="2000" dirty="0">
                  <a:solidFill>
                    <a:srgbClr val="333333"/>
                  </a:solidFill>
                  <a:latin typeface="Consolas" panose="020B0609020204030204" pitchFamily="49" charset="0"/>
                </a:rPr>
                <a:t> </a:t>
              </a:r>
              <a:r>
                <a:rPr lang="en-IN" sz="2000" b="1" dirty="0">
                  <a:solidFill>
                    <a:srgbClr val="073642"/>
                  </a:solidFill>
                  <a:latin typeface="Consolas" panose="020B0609020204030204" pitchFamily="49" charset="0"/>
                </a:rPr>
                <a:t>char</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pwd</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2AA198"/>
                  </a:solidFill>
                  <a:latin typeface="Consolas" panose="020B0609020204030204" pitchFamily="49" charset="0"/>
                </a:rPr>
                <a:t>"Tjm12347"</a:t>
              </a:r>
              <a:r>
                <a:rPr lang="en-IN" sz="2000" dirty="0">
                  <a:solidFill>
                    <a:srgbClr val="333333"/>
                  </a:solidFill>
                  <a:latin typeface="Consolas" panose="020B0609020204030204" pitchFamily="49" charset="0"/>
                </a:rPr>
                <a:t>;</a:t>
              </a:r>
            </a:p>
            <a:p>
              <a:r>
                <a:rPr lang="en-IN" sz="2000" b="1" dirty="0" err="1">
                  <a:solidFill>
                    <a:srgbClr val="073642"/>
                  </a:solidFill>
                  <a:latin typeface="Consolas" panose="020B0609020204030204" pitchFamily="49" charset="0"/>
                </a:rPr>
                <a:t>const</a:t>
              </a:r>
              <a:r>
                <a:rPr lang="en-IN" sz="2000" dirty="0">
                  <a:solidFill>
                    <a:srgbClr val="333333"/>
                  </a:solidFill>
                  <a:latin typeface="Consolas" panose="020B0609020204030204" pitchFamily="49" charset="0"/>
                </a:rPr>
                <a:t> </a:t>
              </a:r>
              <a:r>
                <a:rPr lang="en-IN" sz="2000" b="1" dirty="0">
                  <a:solidFill>
                    <a:srgbClr val="073642"/>
                  </a:solidFill>
                  <a:latin typeface="Consolas" panose="020B0609020204030204" pitchFamily="49" charset="0"/>
                </a:rPr>
                <a:t>char</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mqtt_server</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a:solidFill>
                    <a:srgbClr val="2AA198"/>
                  </a:solidFill>
                  <a:latin typeface="Consolas" panose="020B0609020204030204" pitchFamily="49" charset="0"/>
                </a:rPr>
                <a:t>"broker.mqtt-dashboard.com"</a:t>
              </a:r>
              <a:r>
                <a:rPr lang="en-IN" sz="2000" dirty="0">
                  <a:solidFill>
                    <a:srgbClr val="333333"/>
                  </a:solidFill>
                  <a:latin typeface="Consolas" panose="020B0609020204030204" pitchFamily="49" charset="0"/>
                </a:rPr>
                <a:t>;</a:t>
              </a:r>
            </a:p>
            <a:p>
              <a:br>
                <a:rPr lang="en-IN" sz="2000" dirty="0">
                  <a:solidFill>
                    <a:srgbClr val="333333"/>
                  </a:solidFill>
                  <a:latin typeface="Consolas" panose="020B0609020204030204" pitchFamily="49" charset="0"/>
                </a:rPr>
              </a:br>
              <a:r>
                <a:rPr lang="en-IN" sz="2000" dirty="0" err="1">
                  <a:solidFill>
                    <a:srgbClr val="333333"/>
                  </a:solidFill>
                  <a:latin typeface="Consolas" panose="020B0609020204030204" pitchFamily="49" charset="0"/>
                </a:rPr>
                <a:t>WiFiClient</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espClient</a:t>
              </a:r>
              <a:r>
                <a:rPr lang="en-IN" sz="2000" dirty="0">
                  <a:solidFill>
                    <a:srgbClr val="333333"/>
                  </a:solidFill>
                  <a:latin typeface="Consolas" panose="020B0609020204030204" pitchFamily="49" charset="0"/>
                </a:rPr>
                <a:t>;</a:t>
              </a:r>
            </a:p>
            <a:p>
              <a:r>
                <a:rPr lang="en-IN" sz="2000" dirty="0" err="1">
                  <a:solidFill>
                    <a:srgbClr val="333333"/>
                  </a:solidFill>
                  <a:latin typeface="Consolas" panose="020B0609020204030204" pitchFamily="49" charset="0"/>
                </a:rPr>
                <a:t>PubSubClient</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client</a:t>
              </a:r>
              <a:r>
                <a:rPr lang="en-IN" sz="2000" dirty="0">
                  <a:solidFill>
                    <a:srgbClr val="333333"/>
                  </a:solidFill>
                  <a:latin typeface="Consolas" panose="020B0609020204030204" pitchFamily="49" charset="0"/>
                </a:rPr>
                <a:t>(</a:t>
              </a:r>
              <a:r>
                <a:rPr lang="en-IN" sz="2000" dirty="0" err="1">
                  <a:solidFill>
                    <a:srgbClr val="333333"/>
                  </a:solidFill>
                  <a:latin typeface="Consolas" panose="020B0609020204030204" pitchFamily="49" charset="0"/>
                </a:rPr>
                <a:t>espClient</a:t>
              </a:r>
              <a:r>
                <a:rPr lang="en-IN"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3170099"/>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endParaRPr lang="en-IN" sz="2000" b="1" dirty="0">
                <a:solidFill>
                  <a:schemeClr val="tx1">
                    <a:lumMod val="75000"/>
                    <a:lumOff val="25000"/>
                  </a:schemeClr>
                </a:solidFill>
                <a:latin typeface="Consolas" panose="020B0609020204030204" pitchFamily="49" charset="0"/>
              </a:endParaRP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MQTT</a:t>
              </a:r>
              <a:r>
                <a:rPr lang="en-US" sz="1600" dirty="0" err="1">
                  <a:solidFill>
                    <a:schemeClr val="bg1"/>
                  </a:solidFill>
                  <a:latin typeface="Consolas" panose="020B0609020204030204" pitchFamily="49" charset="0"/>
                </a:rPr>
                <a:t>_</a:t>
              </a:r>
              <a:r>
                <a:rPr lang="en-US" sz="1600" dirty="0" err="1">
                  <a:solidFill>
                    <a:schemeClr val="bg1"/>
                  </a:solidFill>
                </a:rPr>
                <a:t>subscriber.ino</a:t>
              </a:r>
              <a:endParaRPr lang="en-US" sz="1600" dirty="0">
                <a:solidFill>
                  <a:schemeClr val="bg1"/>
                </a:solidFill>
              </a:endParaRPr>
            </a:p>
          </p:txBody>
        </p:sp>
      </p:grpSp>
      <p:sp>
        <p:nvSpPr>
          <p:cNvPr id="8" name="Rectangle 7"/>
          <p:cNvSpPr/>
          <p:nvPr/>
        </p:nvSpPr>
        <p:spPr>
          <a:xfrm>
            <a:off x="650527" y="1713825"/>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9224" y="2029782"/>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9224" y="2639536"/>
            <a:ext cx="457200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9224" y="3268114"/>
            <a:ext cx="493776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222527" y="1240892"/>
            <a:ext cx="6953061" cy="830997"/>
            <a:chOff x="5222527" y="1240892"/>
            <a:chExt cx="6953061" cy="830997"/>
          </a:xfrm>
        </p:grpSpPr>
        <p:sp>
          <p:nvSpPr>
            <p:cNvPr id="13" name="TextBox 12"/>
            <p:cNvSpPr txBox="1"/>
            <p:nvPr/>
          </p:nvSpPr>
          <p:spPr>
            <a:xfrm>
              <a:off x="5866228" y="1240892"/>
              <a:ext cx="6309360" cy="830997"/>
            </a:xfrm>
            <a:prstGeom prst="rect">
              <a:avLst/>
            </a:prstGeom>
            <a:noFill/>
            <a:ln>
              <a:solidFill>
                <a:schemeClr val="accent6"/>
              </a:solidFill>
            </a:ln>
          </p:spPr>
          <p:txBody>
            <a:bodyPr wrap="square" rtlCol="0">
              <a:spAutoFit/>
            </a:bodyPr>
            <a:lstStyle/>
            <a:p>
              <a:pPr algn="just"/>
              <a:r>
                <a:rPr lang="en-IN" sz="2400" dirty="0"/>
                <a:t>Including the </a:t>
              </a:r>
              <a:r>
                <a:rPr lang="en-IN" sz="2400" dirty="0">
                  <a:solidFill>
                    <a:schemeClr val="accent6"/>
                  </a:solidFill>
                </a:rPr>
                <a:t>“ESP8266WiFi”</a:t>
              </a:r>
              <a:r>
                <a:rPr lang="en-IN" sz="2400" dirty="0"/>
                <a:t> library for enabling Wi-Fi connection with protocols.</a:t>
              </a:r>
              <a:endParaRPr lang="en-US" sz="2400" dirty="0"/>
            </a:p>
          </p:txBody>
        </p:sp>
        <p:cxnSp>
          <p:nvCxnSpPr>
            <p:cNvPr id="14" name="Straight Arrow Connector 13"/>
            <p:cNvCxnSpPr>
              <a:stCxn id="8" idx="3"/>
              <a:endCxn id="13" idx="1"/>
            </p:cNvCxnSpPr>
            <p:nvPr/>
          </p:nvCxnSpPr>
          <p:spPr>
            <a:xfrm flipV="1">
              <a:off x="5222527" y="1656391"/>
              <a:ext cx="643701" cy="19459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221224" y="2115168"/>
            <a:ext cx="6954364" cy="830997"/>
            <a:chOff x="5221224" y="2115168"/>
            <a:chExt cx="6954364" cy="830997"/>
          </a:xfrm>
        </p:grpSpPr>
        <p:sp>
          <p:nvSpPr>
            <p:cNvPr id="16" name="TextBox 15"/>
            <p:cNvSpPr txBox="1"/>
            <p:nvPr/>
          </p:nvSpPr>
          <p:spPr>
            <a:xfrm>
              <a:off x="5866228" y="2115168"/>
              <a:ext cx="6309360" cy="830997"/>
            </a:xfrm>
            <a:prstGeom prst="rect">
              <a:avLst/>
            </a:prstGeom>
            <a:noFill/>
            <a:ln>
              <a:solidFill>
                <a:schemeClr val="accent6"/>
              </a:solidFill>
            </a:ln>
          </p:spPr>
          <p:txBody>
            <a:bodyPr wrap="square" rtlCol="0">
              <a:spAutoFit/>
            </a:bodyPr>
            <a:lstStyle/>
            <a:p>
              <a:pPr algn="just"/>
              <a:r>
                <a:rPr lang="en-IN" sz="2400" dirty="0"/>
                <a:t>Including the </a:t>
              </a:r>
              <a:r>
                <a:rPr lang="en-IN" sz="2400" dirty="0">
                  <a:solidFill>
                    <a:schemeClr val="accent6"/>
                  </a:solidFill>
                </a:rPr>
                <a:t>“</a:t>
              </a:r>
              <a:r>
                <a:rPr lang="en-IN" sz="2400" dirty="0" err="1">
                  <a:solidFill>
                    <a:schemeClr val="accent6"/>
                  </a:solidFill>
                </a:rPr>
                <a:t>PubSubClient</a:t>
              </a:r>
              <a:r>
                <a:rPr lang="en-IN" sz="2400" dirty="0">
                  <a:solidFill>
                    <a:schemeClr val="accent6"/>
                  </a:solidFill>
                </a:rPr>
                <a:t>”</a:t>
              </a:r>
              <a:r>
                <a:rPr lang="en-IN" sz="2400" dirty="0"/>
                <a:t> library for use of MQTT protocol and their functions. </a:t>
              </a:r>
            </a:p>
          </p:txBody>
        </p:sp>
        <p:cxnSp>
          <p:nvCxnSpPr>
            <p:cNvPr id="17" name="Straight Arrow Connector 16"/>
            <p:cNvCxnSpPr>
              <a:stCxn id="9" idx="3"/>
              <a:endCxn id="16" idx="1"/>
            </p:cNvCxnSpPr>
            <p:nvPr/>
          </p:nvCxnSpPr>
          <p:spPr>
            <a:xfrm>
              <a:off x="5221224" y="2166942"/>
              <a:ext cx="645004" cy="36372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586984" y="3500591"/>
            <a:ext cx="6588604" cy="830997"/>
            <a:chOff x="5586984" y="3500591"/>
            <a:chExt cx="6588604" cy="830997"/>
          </a:xfrm>
        </p:grpSpPr>
        <p:sp>
          <p:nvSpPr>
            <p:cNvPr id="19" name="TextBox 18"/>
            <p:cNvSpPr txBox="1"/>
            <p:nvPr/>
          </p:nvSpPr>
          <p:spPr>
            <a:xfrm>
              <a:off x="5866228" y="3500591"/>
              <a:ext cx="6309360" cy="830997"/>
            </a:xfrm>
            <a:prstGeom prst="rect">
              <a:avLst/>
            </a:prstGeom>
            <a:noFill/>
            <a:ln>
              <a:solidFill>
                <a:schemeClr val="accent6"/>
              </a:solidFill>
            </a:ln>
          </p:spPr>
          <p:txBody>
            <a:bodyPr wrap="square" rtlCol="0">
              <a:spAutoFit/>
            </a:bodyPr>
            <a:lstStyle/>
            <a:p>
              <a:pPr algn="just"/>
              <a:r>
                <a:rPr lang="en-IN" sz="2400" dirty="0"/>
                <a:t>Defining MQTT server/broker for publishing the message on particular topic.</a:t>
              </a:r>
            </a:p>
          </p:txBody>
        </p:sp>
        <p:cxnSp>
          <p:nvCxnSpPr>
            <p:cNvPr id="20" name="Straight Arrow Connector 19"/>
            <p:cNvCxnSpPr>
              <a:stCxn id="11" idx="3"/>
              <a:endCxn id="19" idx="1"/>
            </p:cNvCxnSpPr>
            <p:nvPr/>
          </p:nvCxnSpPr>
          <p:spPr>
            <a:xfrm>
              <a:off x="5586984" y="3565294"/>
              <a:ext cx="279244" cy="35079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221224" y="2936716"/>
            <a:ext cx="6954364" cy="514229"/>
            <a:chOff x="5221224" y="2936716"/>
            <a:chExt cx="6954364" cy="514229"/>
          </a:xfrm>
        </p:grpSpPr>
        <p:sp>
          <p:nvSpPr>
            <p:cNvPr id="22" name="TextBox 21"/>
            <p:cNvSpPr txBox="1"/>
            <p:nvPr/>
          </p:nvSpPr>
          <p:spPr>
            <a:xfrm>
              <a:off x="5866228" y="2989280"/>
              <a:ext cx="6309360" cy="461665"/>
            </a:xfrm>
            <a:prstGeom prst="rect">
              <a:avLst/>
            </a:prstGeom>
            <a:noFill/>
            <a:ln>
              <a:solidFill>
                <a:schemeClr val="accent6"/>
              </a:solidFill>
            </a:ln>
          </p:spPr>
          <p:txBody>
            <a:bodyPr wrap="square" rtlCol="0">
              <a:spAutoFit/>
            </a:bodyPr>
            <a:lstStyle/>
            <a:p>
              <a:pPr algn="just"/>
              <a:r>
                <a:rPr lang="en-IN" sz="2400" dirty="0"/>
                <a:t>Defining parameters for Wi-Fi connection.</a:t>
              </a:r>
            </a:p>
          </p:txBody>
        </p:sp>
        <p:cxnSp>
          <p:nvCxnSpPr>
            <p:cNvPr id="23" name="Straight Arrow Connector 22"/>
            <p:cNvCxnSpPr>
              <a:stCxn id="10" idx="3"/>
              <a:endCxn id="22" idx="1"/>
            </p:cNvCxnSpPr>
            <p:nvPr/>
          </p:nvCxnSpPr>
          <p:spPr>
            <a:xfrm>
              <a:off x="5221224" y="2936716"/>
              <a:ext cx="645004" cy="28339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283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Subscriber – Code Implementation</a:t>
            </a:r>
          </a:p>
        </p:txBody>
      </p:sp>
      <p:grpSp>
        <p:nvGrpSpPr>
          <p:cNvPr id="4" name="Group 3"/>
          <p:cNvGrpSpPr/>
          <p:nvPr/>
        </p:nvGrpSpPr>
        <p:grpSpPr>
          <a:xfrm>
            <a:off x="131179" y="720643"/>
            <a:ext cx="5735049" cy="5653719"/>
            <a:chOff x="131179" y="1321541"/>
            <a:chExt cx="5735049" cy="5653719"/>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532453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a:rPr>
                <a:t>void</a:t>
              </a:r>
              <a:r>
                <a:rPr lang="en-US" sz="2000" dirty="0">
                  <a:solidFill>
                    <a:srgbClr val="333333"/>
                  </a:solidFill>
                  <a:latin typeface="Consolas"/>
                </a:rPr>
                <a:t> </a:t>
              </a:r>
              <a:r>
                <a:rPr lang="en-US" sz="2000" dirty="0" err="1">
                  <a:solidFill>
                    <a:srgbClr val="268BD2"/>
                  </a:solidFill>
                  <a:latin typeface="Consolas"/>
                </a:rPr>
                <a:t>setup_wifi</a:t>
              </a:r>
              <a:r>
                <a:rPr lang="en-US" sz="2000" dirty="0">
                  <a:solidFill>
                    <a:srgbClr val="333333"/>
                  </a:solidFill>
                  <a:latin typeface="Consolas"/>
                </a:rPr>
                <a:t>() {</a:t>
              </a:r>
            </a:p>
            <a:p>
              <a:r>
                <a:rPr lang="en-US" sz="2000" dirty="0">
                  <a:solidFill>
                    <a:srgbClr val="333333"/>
                  </a:solidFill>
                  <a:latin typeface="Consolas"/>
                </a:rPr>
                <a:t>  </a:t>
              </a:r>
              <a:r>
                <a:rPr lang="en-US" sz="2000" dirty="0">
                  <a:solidFill>
                    <a:srgbClr val="268BD2"/>
                  </a:solidFill>
                  <a:latin typeface="Consolas"/>
                </a:rPr>
                <a:t>delay</a:t>
              </a:r>
              <a:r>
                <a:rPr lang="en-US" sz="2000" dirty="0">
                  <a:solidFill>
                    <a:srgbClr val="333333"/>
                  </a:solidFill>
                  <a:latin typeface="Consolas"/>
                </a:rPr>
                <a:t>(</a:t>
              </a:r>
              <a:r>
                <a:rPr lang="en-US" sz="2000" dirty="0">
                  <a:solidFill>
                    <a:srgbClr val="D33682"/>
                  </a:solidFill>
                  <a:latin typeface="Consolas"/>
                </a:rPr>
                <a:t>10</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"Connecting to "</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err="1">
                  <a:solidFill>
                    <a:srgbClr val="268BD2"/>
                  </a:solidFill>
                  <a:latin typeface="Consolas"/>
                </a:rPr>
                <a:t>ssid</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mode</a:t>
              </a:r>
              <a:r>
                <a:rPr lang="en-US" sz="2000" dirty="0">
                  <a:solidFill>
                    <a:srgbClr val="333333"/>
                  </a:solidFill>
                  <a:latin typeface="Consolas"/>
                </a:rPr>
                <a:t>(WIFI_STA);</a:t>
              </a:r>
            </a:p>
            <a:p>
              <a:r>
                <a:rPr lang="en-US" sz="2000" dirty="0">
                  <a:solidFill>
                    <a:srgbClr val="333333"/>
                  </a:solidFill>
                  <a:latin typeface="Consolas"/>
                </a:rPr>
                <a:t>  </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begin</a:t>
              </a:r>
              <a:r>
                <a:rPr lang="en-US" sz="2000" dirty="0">
                  <a:solidFill>
                    <a:srgbClr val="333333"/>
                  </a:solidFill>
                  <a:latin typeface="Consolas"/>
                </a:rPr>
                <a:t>(</a:t>
              </a:r>
              <a:r>
                <a:rPr lang="en-US" sz="2000" dirty="0" err="1">
                  <a:solidFill>
                    <a:srgbClr val="268BD2"/>
                  </a:solidFill>
                  <a:latin typeface="Consolas"/>
                </a:rPr>
                <a:t>ssid</a:t>
              </a:r>
              <a:r>
                <a:rPr lang="en-US" sz="2000" dirty="0">
                  <a:solidFill>
                    <a:srgbClr val="333333"/>
                  </a:solidFill>
                  <a:latin typeface="Consolas"/>
                </a:rPr>
                <a:t>, </a:t>
              </a:r>
              <a:r>
                <a:rPr lang="en-US" sz="2000" dirty="0" err="1">
                  <a:solidFill>
                    <a:srgbClr val="268BD2"/>
                  </a:solidFill>
                  <a:latin typeface="Consolas"/>
                </a:rPr>
                <a:t>pwd</a:t>
              </a:r>
              <a:r>
                <a:rPr lang="en-US" sz="2000" dirty="0">
                  <a:solidFill>
                    <a:srgbClr val="333333"/>
                  </a:solidFill>
                  <a:latin typeface="Consolas"/>
                </a:rPr>
                <a:t>);</a:t>
              </a:r>
            </a:p>
            <a:p>
              <a:br>
                <a:rPr lang="en-US" sz="2000" dirty="0">
                  <a:solidFill>
                    <a:srgbClr val="333333"/>
                  </a:solidFill>
                  <a:latin typeface="Consolas"/>
                </a:rPr>
              </a:br>
              <a:r>
                <a:rPr lang="en-US" sz="2000" dirty="0">
                  <a:solidFill>
                    <a:srgbClr val="333333"/>
                  </a:solidFill>
                  <a:latin typeface="Consolas"/>
                </a:rPr>
                <a:t>  </a:t>
              </a:r>
              <a:r>
                <a:rPr lang="en-US" sz="2000" dirty="0">
                  <a:solidFill>
                    <a:srgbClr val="859900"/>
                  </a:solidFill>
                  <a:latin typeface="Consolas"/>
                </a:rPr>
                <a:t>while</a:t>
              </a:r>
              <a:r>
                <a:rPr lang="en-US" sz="2000" dirty="0">
                  <a:solidFill>
                    <a:srgbClr val="333333"/>
                  </a:solidFill>
                  <a:latin typeface="Consolas"/>
                </a:rPr>
                <a:t>(</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status</a:t>
              </a:r>
              <a:r>
                <a:rPr lang="en-US" sz="2000" dirty="0">
                  <a:solidFill>
                    <a:srgbClr val="333333"/>
                  </a:solidFill>
                  <a:latin typeface="Consolas"/>
                </a:rPr>
                <a:t>()</a:t>
              </a:r>
              <a:r>
                <a:rPr lang="en-US" sz="2000" dirty="0">
                  <a:solidFill>
                    <a:srgbClr val="859900"/>
                  </a:solidFill>
                  <a:latin typeface="Consolas"/>
                </a:rPr>
                <a:t>!=</a:t>
              </a:r>
              <a:r>
                <a:rPr lang="en-US" sz="2000" dirty="0">
                  <a:solidFill>
                    <a:srgbClr val="333333"/>
                  </a:solidFill>
                  <a:latin typeface="Consolas"/>
                </a:rPr>
                <a:t>WL_CONNECTED)  {</a:t>
              </a:r>
            </a:p>
            <a:p>
              <a:r>
                <a:rPr lang="en-US" sz="2000" dirty="0">
                  <a:solidFill>
                    <a:srgbClr val="333333"/>
                  </a:solidFill>
                  <a:latin typeface="Consolas"/>
                </a:rPr>
                <a:t>    </a:t>
              </a:r>
              <a:r>
                <a:rPr lang="en-US" sz="2000" dirty="0">
                  <a:solidFill>
                    <a:srgbClr val="268BD2"/>
                  </a:solidFill>
                  <a:latin typeface="Consolas"/>
                </a:rPr>
                <a:t>delay</a:t>
              </a:r>
              <a:r>
                <a:rPr lang="en-US" sz="2000" dirty="0">
                  <a:solidFill>
                    <a:srgbClr val="333333"/>
                  </a:solidFill>
                  <a:latin typeface="Consolas"/>
                </a:rPr>
                <a:t>(</a:t>
              </a:r>
              <a:r>
                <a:rPr lang="en-US" sz="2000" dirty="0">
                  <a:solidFill>
                    <a:srgbClr val="D33682"/>
                  </a:solidFill>
                  <a:latin typeface="Consolas"/>
                </a:rPr>
                <a:t>500</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a:t>
              </a:r>
              <a:r>
                <a:rPr lang="en-US" sz="2000" dirty="0">
                  <a:solidFill>
                    <a:srgbClr val="333333"/>
                  </a:solidFill>
                  <a:latin typeface="Consolas"/>
                </a:rPr>
                <a:t>);</a:t>
              </a:r>
            </a:p>
            <a:p>
              <a:r>
                <a:rPr lang="en-US" sz="2000" dirty="0">
                  <a:solidFill>
                    <a:srgbClr val="333333"/>
                  </a:solidFill>
                  <a:latin typeface="Consolas"/>
                </a:rPr>
                <a:t>  }</a:t>
              </a:r>
              <a:br>
                <a:rPr lang="en-US" sz="2000" dirty="0">
                  <a:solidFill>
                    <a:srgbClr val="333333"/>
                  </a:solidFill>
                  <a:latin typeface="Consolas"/>
                </a:rPr>
              </a:br>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a:solidFill>
                    <a:srgbClr val="2AA198"/>
                  </a:solidFill>
                  <a:latin typeface="Consolas"/>
                </a:rPr>
                <a:t>"</a:t>
              </a:r>
              <a:r>
                <a:rPr lang="en-US" sz="2000" dirty="0" err="1">
                  <a:solidFill>
                    <a:srgbClr val="2AA198"/>
                  </a:solidFill>
                  <a:latin typeface="Consolas"/>
                </a:rPr>
                <a:t>WiFi</a:t>
              </a:r>
              <a:r>
                <a:rPr lang="en-US" sz="2000" dirty="0">
                  <a:solidFill>
                    <a:srgbClr val="2AA198"/>
                  </a:solidFill>
                  <a:latin typeface="Consolas"/>
                </a:rPr>
                <a:t> connected"</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a:solidFill>
                    <a:srgbClr val="2AA198"/>
                  </a:solidFill>
                  <a:latin typeface="Consolas"/>
                </a:rPr>
                <a:t>"IP address: "</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err="1">
                  <a:solidFill>
                    <a:srgbClr val="268BD2"/>
                  </a:solidFill>
                  <a:latin typeface="Consolas"/>
                </a:rPr>
                <a:t>WiFi</a:t>
              </a:r>
              <a:r>
                <a:rPr lang="en-US" sz="2000" dirty="0" err="1">
                  <a:solidFill>
                    <a:srgbClr val="333333"/>
                  </a:solidFill>
                  <a:latin typeface="Consolas"/>
                </a:rPr>
                <a:t>.</a:t>
              </a:r>
              <a:r>
                <a:rPr lang="en-US" sz="2000" dirty="0" err="1">
                  <a:solidFill>
                    <a:srgbClr val="268BD2"/>
                  </a:solidFill>
                  <a:latin typeface="Consolas"/>
                </a:rPr>
                <a:t>localIP</a:t>
              </a:r>
              <a:r>
                <a:rPr lang="en-US" sz="2000" dirty="0">
                  <a:solidFill>
                    <a:srgbClr val="333333"/>
                  </a:solidFill>
                  <a:latin typeface="Consolas"/>
                </a:rPr>
                <a:t>());</a:t>
              </a:r>
            </a:p>
            <a:p>
              <a:r>
                <a:rPr lang="en-US" sz="2000" dirty="0">
                  <a:solidFill>
                    <a:srgbClr val="333333"/>
                  </a:solidFill>
                  <a:latin typeface="Consolas"/>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532453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10</a:t>
              </a:r>
            </a:p>
            <a:p>
              <a:pPr algn="r"/>
              <a:r>
                <a:rPr lang="en-US" sz="2000" b="1" dirty="0">
                  <a:solidFill>
                    <a:schemeClr val="tx1">
                      <a:lumMod val="75000"/>
                      <a:lumOff val="25000"/>
                    </a:schemeClr>
                  </a:solidFill>
                  <a:latin typeface="Consolas" panose="020B0609020204030204" pitchFamily="49" charset="0"/>
                </a:rPr>
                <a:t>11</a:t>
              </a:r>
            </a:p>
            <a:p>
              <a:pPr algn="r"/>
              <a:r>
                <a:rPr lang="en-US" sz="2000" b="1" dirty="0">
                  <a:solidFill>
                    <a:schemeClr val="tx1">
                      <a:lumMod val="75000"/>
                      <a:lumOff val="25000"/>
                    </a:schemeClr>
                  </a:solidFill>
                  <a:latin typeface="Consolas" panose="020B0609020204030204" pitchFamily="49" charset="0"/>
                </a:rPr>
                <a:t>12</a:t>
              </a:r>
            </a:p>
            <a:p>
              <a:pPr algn="r"/>
              <a:r>
                <a:rPr lang="en-US" sz="2000" b="1" dirty="0">
                  <a:solidFill>
                    <a:schemeClr val="tx1">
                      <a:lumMod val="75000"/>
                      <a:lumOff val="25000"/>
                    </a:schemeClr>
                  </a:solidFill>
                  <a:latin typeface="Consolas" panose="020B0609020204030204" pitchFamily="49" charset="0"/>
                </a:rPr>
                <a:t>13</a:t>
              </a:r>
            </a:p>
            <a:p>
              <a:pPr algn="r"/>
              <a:r>
                <a:rPr lang="en-US" sz="2000" b="1" dirty="0">
                  <a:solidFill>
                    <a:schemeClr val="tx1">
                      <a:lumMod val="75000"/>
                      <a:lumOff val="25000"/>
                    </a:schemeClr>
                  </a:solidFill>
                  <a:latin typeface="Consolas" panose="020B0609020204030204" pitchFamily="49" charset="0"/>
                </a:rPr>
                <a:t>14</a:t>
              </a:r>
            </a:p>
            <a:p>
              <a:pPr algn="r"/>
              <a:r>
                <a:rPr lang="en-US" sz="2000" b="1" dirty="0">
                  <a:solidFill>
                    <a:schemeClr val="tx1">
                      <a:lumMod val="75000"/>
                      <a:lumOff val="25000"/>
                    </a:schemeClr>
                  </a:solidFill>
                  <a:latin typeface="Consolas" panose="020B0609020204030204" pitchFamily="49" charset="0"/>
                </a:rPr>
                <a:t>15</a:t>
              </a:r>
            </a:p>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MQTT</a:t>
              </a:r>
              <a:r>
                <a:rPr lang="en-US" sz="1600" dirty="0" err="1">
                  <a:solidFill>
                    <a:schemeClr val="bg1"/>
                  </a:solidFill>
                  <a:latin typeface="Consolas" panose="020B0609020204030204" pitchFamily="49" charset="0"/>
                </a:rPr>
                <a:t>_</a:t>
              </a:r>
              <a:r>
                <a:rPr lang="en-US" sz="1600" dirty="0" err="1">
                  <a:solidFill>
                    <a:schemeClr val="bg1"/>
                  </a:solidFill>
                </a:rPr>
                <a:t>subscriber.ino</a:t>
              </a:r>
              <a:endParaRPr lang="en-US" sz="1600" dirty="0">
                <a:solidFill>
                  <a:schemeClr val="bg1"/>
                </a:solidFill>
              </a:endParaRPr>
            </a:p>
          </p:txBody>
        </p:sp>
      </p:grpSp>
      <p:sp>
        <p:nvSpPr>
          <p:cNvPr id="8" name="Rectangle 7"/>
          <p:cNvSpPr/>
          <p:nvPr/>
        </p:nvSpPr>
        <p:spPr>
          <a:xfrm>
            <a:off x="950976" y="2641298"/>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4239" y="2957255"/>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0976" y="3553946"/>
            <a:ext cx="4754880" cy="15087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522976" y="2547620"/>
            <a:ext cx="6669024" cy="461665"/>
            <a:chOff x="5522976" y="2547620"/>
            <a:chExt cx="6669024" cy="461665"/>
          </a:xfrm>
        </p:grpSpPr>
        <p:sp>
          <p:nvSpPr>
            <p:cNvPr id="13" name="TextBox 12"/>
            <p:cNvSpPr txBox="1"/>
            <p:nvPr/>
          </p:nvSpPr>
          <p:spPr>
            <a:xfrm>
              <a:off x="5866228" y="2547620"/>
              <a:ext cx="6325772" cy="461665"/>
            </a:xfrm>
            <a:prstGeom prst="rect">
              <a:avLst/>
            </a:prstGeom>
            <a:noFill/>
            <a:ln>
              <a:solidFill>
                <a:schemeClr val="accent6"/>
              </a:solidFill>
            </a:ln>
          </p:spPr>
          <p:txBody>
            <a:bodyPr wrap="square" rtlCol="0">
              <a:spAutoFit/>
            </a:bodyPr>
            <a:lstStyle/>
            <a:p>
              <a:pPr algn="just"/>
              <a:r>
                <a:rPr lang="en-IN" sz="2400" dirty="0"/>
                <a:t>Initializing Wi-Fi module as station mode.</a:t>
              </a:r>
              <a:endParaRPr lang="en-US" sz="2400" dirty="0"/>
            </a:p>
          </p:txBody>
        </p:sp>
        <p:cxnSp>
          <p:nvCxnSpPr>
            <p:cNvPr id="14" name="Straight Arrow Connector 13"/>
            <p:cNvCxnSpPr>
              <a:stCxn id="8" idx="3"/>
              <a:endCxn id="13" idx="1"/>
            </p:cNvCxnSpPr>
            <p:nvPr/>
          </p:nvCxnSpPr>
          <p:spPr>
            <a:xfrm flipV="1">
              <a:off x="5522976" y="2778453"/>
              <a:ext cx="343252" cy="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526239" y="3094415"/>
            <a:ext cx="6665761" cy="859396"/>
            <a:chOff x="5526239" y="3094415"/>
            <a:chExt cx="6665761" cy="859396"/>
          </a:xfrm>
        </p:grpSpPr>
        <p:sp>
          <p:nvSpPr>
            <p:cNvPr id="16" name="TextBox 15"/>
            <p:cNvSpPr txBox="1"/>
            <p:nvPr/>
          </p:nvSpPr>
          <p:spPr>
            <a:xfrm>
              <a:off x="5866228" y="3122814"/>
              <a:ext cx="6325772" cy="830997"/>
            </a:xfrm>
            <a:prstGeom prst="rect">
              <a:avLst/>
            </a:prstGeom>
            <a:noFill/>
            <a:ln>
              <a:solidFill>
                <a:schemeClr val="accent6"/>
              </a:solidFill>
            </a:ln>
          </p:spPr>
          <p:txBody>
            <a:bodyPr wrap="square" rtlCol="0">
              <a:spAutoFit/>
            </a:bodyPr>
            <a:lstStyle/>
            <a:p>
              <a:pPr algn="just"/>
              <a:r>
                <a:rPr lang="en-IN" sz="2400" dirty="0"/>
                <a:t>Connecting Wi-Fi module with given SSID and Password</a:t>
              </a:r>
            </a:p>
          </p:txBody>
        </p:sp>
        <p:cxnSp>
          <p:nvCxnSpPr>
            <p:cNvPr id="17" name="Straight Arrow Connector 16"/>
            <p:cNvCxnSpPr>
              <a:stCxn id="9" idx="3"/>
              <a:endCxn id="16" idx="1"/>
            </p:cNvCxnSpPr>
            <p:nvPr/>
          </p:nvCxnSpPr>
          <p:spPr>
            <a:xfrm>
              <a:off x="5526239" y="3094415"/>
              <a:ext cx="339989" cy="44389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705856" y="4067340"/>
            <a:ext cx="6486144" cy="830997"/>
            <a:chOff x="5705856" y="4041214"/>
            <a:chExt cx="6486144" cy="830997"/>
          </a:xfrm>
        </p:grpSpPr>
        <p:sp>
          <p:nvSpPr>
            <p:cNvPr id="22" name="TextBox 21"/>
            <p:cNvSpPr txBox="1"/>
            <p:nvPr/>
          </p:nvSpPr>
          <p:spPr>
            <a:xfrm>
              <a:off x="5866228" y="4041214"/>
              <a:ext cx="6325772" cy="830997"/>
            </a:xfrm>
            <a:prstGeom prst="rect">
              <a:avLst/>
            </a:prstGeom>
            <a:noFill/>
            <a:ln>
              <a:solidFill>
                <a:schemeClr val="accent6"/>
              </a:solidFill>
            </a:ln>
          </p:spPr>
          <p:txBody>
            <a:bodyPr wrap="square" rtlCol="0">
              <a:spAutoFit/>
            </a:bodyPr>
            <a:lstStyle/>
            <a:p>
              <a:pPr algn="just"/>
              <a:r>
                <a:rPr lang="en-IN" sz="2400" dirty="0"/>
                <a:t>Try until Wi-Fi is not connected to given SSID with delay of half second.</a:t>
              </a:r>
            </a:p>
          </p:txBody>
        </p:sp>
        <p:cxnSp>
          <p:nvCxnSpPr>
            <p:cNvPr id="23" name="Straight Arrow Connector 22"/>
            <p:cNvCxnSpPr>
              <a:stCxn id="10" idx="3"/>
              <a:endCxn id="22" idx="1"/>
            </p:cNvCxnSpPr>
            <p:nvPr/>
          </p:nvCxnSpPr>
          <p:spPr>
            <a:xfrm>
              <a:off x="5705856" y="4282200"/>
              <a:ext cx="160372" cy="17451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1687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Subscriber – Code Implementation</a:t>
            </a:r>
          </a:p>
        </p:txBody>
      </p:sp>
      <p:grpSp>
        <p:nvGrpSpPr>
          <p:cNvPr id="4" name="Group 3"/>
          <p:cNvGrpSpPr/>
          <p:nvPr/>
        </p:nvGrpSpPr>
        <p:grpSpPr>
          <a:xfrm>
            <a:off x="131179" y="720643"/>
            <a:ext cx="5735049" cy="4114836"/>
            <a:chOff x="131179" y="1321541"/>
            <a:chExt cx="5735049" cy="4114836"/>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378565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solidFill>
                    <a:srgbClr val="073642"/>
                  </a:solidFill>
                  <a:latin typeface="Consolas" panose="020B0609020204030204" pitchFamily="49" charset="0"/>
                </a:rPr>
                <a:t>void</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callback</a:t>
              </a:r>
              <a:r>
                <a:rPr lang="en-IN" sz="2000" dirty="0">
                  <a:solidFill>
                    <a:srgbClr val="333333"/>
                  </a:solidFill>
                  <a:latin typeface="Consolas" panose="020B0609020204030204" pitchFamily="49" charset="0"/>
                </a:rPr>
                <a:t>(</a:t>
              </a:r>
              <a:r>
                <a:rPr lang="en-IN" sz="2000" b="1" dirty="0">
                  <a:solidFill>
                    <a:srgbClr val="073642"/>
                  </a:solidFill>
                  <a:latin typeface="Consolas" panose="020B0609020204030204" pitchFamily="49" charset="0"/>
                </a:rPr>
                <a:t>char</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topic,</a:t>
              </a:r>
            </a:p>
            <a:p>
              <a:r>
                <a:rPr lang="en-IN" sz="2000" dirty="0">
                  <a:solidFill>
                    <a:srgbClr val="333333"/>
                  </a:solidFill>
                  <a:latin typeface="Consolas" panose="020B0609020204030204" pitchFamily="49" charset="0"/>
                </a:rPr>
                <a:t>byte</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payload, </a:t>
              </a:r>
              <a:r>
                <a:rPr lang="en-IN" sz="2000" b="1" dirty="0">
                  <a:solidFill>
                    <a:srgbClr val="073642"/>
                  </a:solidFill>
                  <a:latin typeface="Consolas" panose="020B0609020204030204" pitchFamily="49" charset="0"/>
                </a:rPr>
                <a:t>unsigned</a:t>
              </a:r>
              <a:r>
                <a:rPr lang="en-IN" sz="2000" dirty="0">
                  <a:solidFill>
                    <a:srgbClr val="333333"/>
                  </a:solidFill>
                  <a:latin typeface="Consolas" panose="020B0609020204030204" pitchFamily="49" charset="0"/>
                </a:rPr>
                <a:t> </a:t>
              </a:r>
              <a:r>
                <a:rPr lang="en-IN" sz="2000" b="1" dirty="0" err="1">
                  <a:solidFill>
                    <a:srgbClr val="073642"/>
                  </a:solidFill>
                  <a:latin typeface="Consolas" panose="020B0609020204030204" pitchFamily="49" charset="0"/>
                </a:rPr>
                <a:t>int</a:t>
              </a:r>
              <a:r>
                <a:rPr lang="en-IN" sz="2000" dirty="0">
                  <a:solidFill>
                    <a:srgbClr val="333333"/>
                  </a:solidFill>
                  <a:latin typeface="Consolas" panose="020B0609020204030204" pitchFamily="49" charset="0"/>
                </a:rPr>
                <a:t> length)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Serial</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print</a:t>
              </a:r>
              <a:r>
                <a:rPr lang="en-IN" sz="2000" dirty="0">
                  <a:solidFill>
                    <a:srgbClr val="333333"/>
                  </a:solidFill>
                  <a:latin typeface="Consolas" panose="020B0609020204030204" pitchFamily="49" charset="0"/>
                </a:rPr>
                <a:t>(</a:t>
              </a:r>
              <a:r>
                <a:rPr lang="en-IN" sz="2000" dirty="0">
                  <a:solidFill>
                    <a:srgbClr val="2AA198"/>
                  </a:solidFill>
                  <a:latin typeface="Consolas" panose="020B0609020204030204" pitchFamily="49" charset="0"/>
                </a:rPr>
                <a:t>"Message arrived ["</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Serial</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print</a:t>
              </a:r>
              <a:r>
                <a:rPr lang="en-IN" sz="2000" dirty="0">
                  <a:solidFill>
                    <a:srgbClr val="333333"/>
                  </a:solidFill>
                  <a:latin typeface="Consolas" panose="020B0609020204030204" pitchFamily="49" charset="0"/>
                </a:rPr>
                <a:t>(topic);</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Serial</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print</a:t>
              </a:r>
              <a:r>
                <a:rPr lang="en-IN" sz="2000" dirty="0">
                  <a:solidFill>
                    <a:srgbClr val="333333"/>
                  </a:solidFill>
                  <a:latin typeface="Consolas" panose="020B0609020204030204" pitchFamily="49" charset="0"/>
                </a:rPr>
                <a:t>(</a:t>
              </a:r>
              <a:r>
                <a:rPr lang="en-IN" sz="2000" dirty="0">
                  <a:solidFill>
                    <a:srgbClr val="2AA198"/>
                  </a:solidFill>
                  <a:latin typeface="Consolas" panose="020B0609020204030204" pitchFamily="49" charset="0"/>
                </a:rPr>
                <a:t>"] "</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for</a:t>
              </a:r>
              <a:r>
                <a:rPr lang="en-IN" sz="2000" dirty="0">
                  <a:solidFill>
                    <a:srgbClr val="333333"/>
                  </a:solidFill>
                  <a:latin typeface="Consolas" panose="020B0609020204030204" pitchFamily="49" charset="0"/>
                </a:rPr>
                <a:t> (</a:t>
              </a:r>
              <a:r>
                <a:rPr lang="en-IN" sz="2000" b="1" dirty="0" err="1">
                  <a:solidFill>
                    <a:srgbClr val="073642"/>
                  </a:solidFill>
                  <a:latin typeface="Consolas" panose="020B0609020204030204" pitchFamily="49" charset="0"/>
                </a:rPr>
                <a:t>int</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i</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D33682"/>
                  </a:solidFill>
                  <a:latin typeface="Consolas" panose="020B0609020204030204" pitchFamily="49" charset="0"/>
                </a:rPr>
                <a:t>0</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i</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&lt;</a:t>
              </a:r>
              <a:r>
                <a:rPr lang="en-IN" sz="2000" dirty="0">
                  <a:solidFill>
                    <a:srgbClr val="333333"/>
                  </a:solidFill>
                  <a:latin typeface="Consolas" panose="020B0609020204030204" pitchFamily="49" charset="0"/>
                </a:rPr>
                <a:t> length; </a:t>
              </a:r>
              <a:r>
                <a:rPr lang="en-IN" sz="2000" dirty="0" err="1">
                  <a:solidFill>
                    <a:srgbClr val="268BD2"/>
                  </a:solidFill>
                  <a:latin typeface="Consolas" panose="020B0609020204030204" pitchFamily="49" charset="0"/>
                </a:rPr>
                <a:t>i</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Serial</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print</a:t>
              </a:r>
              <a:r>
                <a:rPr lang="en-IN" sz="2000" dirty="0">
                  <a:solidFill>
                    <a:srgbClr val="333333"/>
                  </a:solidFill>
                  <a:latin typeface="Consolas" panose="020B0609020204030204" pitchFamily="49" charset="0"/>
                </a:rPr>
                <a:t>((</a:t>
              </a:r>
              <a:r>
                <a:rPr lang="en-IN" sz="2000" b="1" dirty="0">
                  <a:solidFill>
                    <a:srgbClr val="073642"/>
                  </a:solidFill>
                  <a:latin typeface="Consolas" panose="020B0609020204030204" pitchFamily="49" charset="0"/>
                </a:rPr>
                <a:t>char</a:t>
              </a:r>
              <a:r>
                <a:rPr lang="en-IN" sz="2000" dirty="0">
                  <a:solidFill>
                    <a:srgbClr val="333333"/>
                  </a:solidFill>
                  <a:latin typeface="Consolas" panose="020B0609020204030204" pitchFamily="49" charset="0"/>
                </a:rPr>
                <a:t>)payload[</a:t>
              </a:r>
              <a:r>
                <a:rPr lang="en-IN" sz="2000" dirty="0" err="1">
                  <a:solidFill>
                    <a:srgbClr val="268BD2"/>
                  </a:solidFill>
                  <a:latin typeface="Consolas" panose="020B0609020204030204" pitchFamily="49" charset="0"/>
                </a:rPr>
                <a:t>i</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Serial</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println</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a:t>
              </a:r>
              <a:endParaRPr lang="en-IN" sz="2000" b="0" dirty="0">
                <a:solidFill>
                  <a:srgbClr val="333333"/>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378565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27</a:t>
              </a:r>
            </a:p>
            <a:p>
              <a:pPr algn="r"/>
              <a:endParaRPr lang="en-US" sz="2000" b="1" dirty="0">
                <a:solidFill>
                  <a:schemeClr val="tx1">
                    <a:lumMod val="75000"/>
                    <a:lumOff val="25000"/>
                  </a:schemeClr>
                </a:solidFill>
                <a:latin typeface="Consolas" panose="020B0609020204030204" pitchFamily="49" charset="0"/>
              </a:endParaRPr>
            </a:p>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a:p>
              <a:pPr algn="r"/>
              <a:r>
                <a:rPr lang="en-IN" sz="2000" b="1" dirty="0">
                  <a:solidFill>
                    <a:schemeClr val="tx1">
                      <a:lumMod val="75000"/>
                      <a:lumOff val="25000"/>
                    </a:schemeClr>
                  </a:solidFill>
                  <a:latin typeface="Consolas" panose="020B0609020204030204" pitchFamily="49" charset="0"/>
                </a:rPr>
                <a:t>30</a:t>
              </a:r>
            </a:p>
            <a:p>
              <a:pPr algn="r"/>
              <a:r>
                <a:rPr lang="en-IN" sz="2000" b="1" dirty="0">
                  <a:solidFill>
                    <a:schemeClr val="tx1">
                      <a:lumMod val="75000"/>
                      <a:lumOff val="25000"/>
                    </a:schemeClr>
                  </a:solidFill>
                  <a:latin typeface="Consolas" panose="020B0609020204030204" pitchFamily="49" charset="0"/>
                </a:rPr>
                <a:t>31</a:t>
              </a:r>
            </a:p>
            <a:p>
              <a:pPr algn="r"/>
              <a:r>
                <a:rPr lang="en-IN" sz="2000" b="1" dirty="0">
                  <a:solidFill>
                    <a:schemeClr val="tx1">
                      <a:lumMod val="75000"/>
                      <a:lumOff val="25000"/>
                    </a:schemeClr>
                  </a:solidFill>
                  <a:latin typeface="Consolas" panose="020B0609020204030204" pitchFamily="49" charset="0"/>
                </a:rPr>
                <a:t>32</a:t>
              </a:r>
            </a:p>
            <a:p>
              <a:pPr algn="r"/>
              <a:r>
                <a:rPr lang="en-IN" sz="2000" b="1" dirty="0">
                  <a:solidFill>
                    <a:schemeClr val="tx1">
                      <a:lumMod val="75000"/>
                      <a:lumOff val="25000"/>
                    </a:schemeClr>
                  </a:solidFill>
                  <a:latin typeface="Consolas" panose="020B0609020204030204" pitchFamily="49" charset="0"/>
                </a:rPr>
                <a:t>33</a:t>
              </a:r>
            </a:p>
            <a:p>
              <a:pPr algn="r"/>
              <a:r>
                <a:rPr lang="en-IN" sz="2000" b="1" dirty="0">
                  <a:solidFill>
                    <a:schemeClr val="tx1">
                      <a:lumMod val="75000"/>
                      <a:lumOff val="25000"/>
                    </a:schemeClr>
                  </a:solidFill>
                  <a:latin typeface="Consolas" panose="020B0609020204030204" pitchFamily="49" charset="0"/>
                </a:rPr>
                <a:t>34</a:t>
              </a:r>
            </a:p>
            <a:p>
              <a:pPr algn="r"/>
              <a:r>
                <a:rPr lang="en-IN" sz="2000" b="1" dirty="0">
                  <a:solidFill>
                    <a:schemeClr val="tx1">
                      <a:lumMod val="75000"/>
                      <a:lumOff val="25000"/>
                    </a:schemeClr>
                  </a:solidFill>
                  <a:latin typeface="Consolas" panose="020B0609020204030204" pitchFamily="49" charset="0"/>
                </a:rPr>
                <a:t>35</a:t>
              </a:r>
            </a:p>
            <a:p>
              <a:pPr algn="r"/>
              <a:r>
                <a:rPr lang="en-IN" sz="2000" b="1" dirty="0">
                  <a:solidFill>
                    <a:schemeClr val="tx1">
                      <a:lumMod val="75000"/>
                      <a:lumOff val="25000"/>
                    </a:schemeClr>
                  </a:solidFill>
                  <a:latin typeface="Consolas" panose="020B0609020204030204" pitchFamily="49" charset="0"/>
                </a:rPr>
                <a:t>36</a:t>
              </a:r>
            </a:p>
            <a:p>
              <a:pPr algn="r"/>
              <a:r>
                <a:rPr lang="en-IN" sz="2000" b="1" dirty="0">
                  <a:solidFill>
                    <a:schemeClr val="tx1">
                      <a:lumMod val="75000"/>
                      <a:lumOff val="25000"/>
                    </a:schemeClr>
                  </a:solidFill>
                  <a:latin typeface="Consolas" panose="020B0609020204030204" pitchFamily="49" charset="0"/>
                </a:rPr>
                <a:t>37</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MQTT</a:t>
              </a:r>
              <a:r>
                <a:rPr lang="en-US" sz="1600" dirty="0" err="1">
                  <a:solidFill>
                    <a:schemeClr val="bg1"/>
                  </a:solidFill>
                  <a:latin typeface="Consolas" panose="020B0609020204030204" pitchFamily="49" charset="0"/>
                </a:rPr>
                <a:t>_</a:t>
              </a:r>
              <a:r>
                <a:rPr lang="en-US" sz="1600" dirty="0" err="1">
                  <a:solidFill>
                    <a:schemeClr val="bg1"/>
                  </a:solidFill>
                </a:rPr>
                <a:t>subscriber.ino</a:t>
              </a:r>
              <a:endParaRPr lang="en-US" sz="1600" dirty="0">
                <a:solidFill>
                  <a:schemeClr val="bg1"/>
                </a:solidFill>
              </a:endParaRPr>
            </a:p>
          </p:txBody>
        </p:sp>
      </p:grpSp>
      <p:sp>
        <p:nvSpPr>
          <p:cNvPr id="8" name="Rectangle 7"/>
          <p:cNvSpPr/>
          <p:nvPr/>
        </p:nvSpPr>
        <p:spPr>
          <a:xfrm>
            <a:off x="649224" y="1114600"/>
            <a:ext cx="4983480" cy="5943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0976" y="2918946"/>
            <a:ext cx="4754880" cy="150876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632704" y="1115568"/>
            <a:ext cx="6559296" cy="830997"/>
            <a:chOff x="5632704" y="1115568"/>
            <a:chExt cx="6559296" cy="830997"/>
          </a:xfrm>
        </p:grpSpPr>
        <p:sp>
          <p:nvSpPr>
            <p:cNvPr id="13" name="TextBox 12"/>
            <p:cNvSpPr txBox="1"/>
            <p:nvPr/>
          </p:nvSpPr>
          <p:spPr>
            <a:xfrm>
              <a:off x="5866228" y="1115568"/>
              <a:ext cx="6325772" cy="830997"/>
            </a:xfrm>
            <a:prstGeom prst="rect">
              <a:avLst/>
            </a:prstGeom>
            <a:noFill/>
            <a:ln>
              <a:solidFill>
                <a:schemeClr val="accent6"/>
              </a:solidFill>
            </a:ln>
          </p:spPr>
          <p:txBody>
            <a:bodyPr wrap="square" rtlCol="0">
              <a:spAutoFit/>
            </a:bodyPr>
            <a:lstStyle/>
            <a:p>
              <a:pPr algn="just"/>
              <a:r>
                <a:rPr lang="en-IN" sz="2400" dirty="0"/>
                <a:t>A </a:t>
              </a:r>
              <a:r>
                <a:rPr lang="en-IN" sz="2400" i="1" dirty="0" err="1">
                  <a:solidFill>
                    <a:schemeClr val="tx2"/>
                  </a:solidFill>
                </a:rPr>
                <a:t>callback</a:t>
              </a:r>
              <a:r>
                <a:rPr lang="en-IN" sz="2400" dirty="0"/>
                <a:t> function for receiving messages every time when </a:t>
              </a:r>
              <a:r>
                <a:rPr lang="en-IN" sz="2400" i="1" dirty="0" err="1">
                  <a:solidFill>
                    <a:schemeClr val="tx2"/>
                  </a:solidFill>
                </a:rPr>
                <a:t>client.loop</a:t>
              </a:r>
              <a:r>
                <a:rPr lang="en-IN" sz="2400" i="1" dirty="0">
                  <a:solidFill>
                    <a:schemeClr val="tx2"/>
                  </a:solidFill>
                </a:rPr>
                <a:t>( )</a:t>
              </a:r>
              <a:r>
                <a:rPr lang="en-IN" sz="2400" dirty="0"/>
                <a:t> executes.</a:t>
              </a:r>
              <a:endParaRPr lang="en-US" sz="2400" dirty="0"/>
            </a:p>
          </p:txBody>
        </p:sp>
        <p:cxnSp>
          <p:nvCxnSpPr>
            <p:cNvPr id="14" name="Straight Arrow Connector 13"/>
            <p:cNvCxnSpPr>
              <a:stCxn id="8" idx="3"/>
              <a:endCxn id="13" idx="1"/>
            </p:cNvCxnSpPr>
            <p:nvPr/>
          </p:nvCxnSpPr>
          <p:spPr>
            <a:xfrm>
              <a:off x="5632704" y="1411780"/>
              <a:ext cx="233524" cy="11928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705856" y="3262366"/>
            <a:ext cx="6486144" cy="830997"/>
            <a:chOff x="5705856" y="3236240"/>
            <a:chExt cx="6486144" cy="830997"/>
          </a:xfrm>
        </p:grpSpPr>
        <p:sp>
          <p:nvSpPr>
            <p:cNvPr id="22" name="TextBox 21"/>
            <p:cNvSpPr txBox="1"/>
            <p:nvPr/>
          </p:nvSpPr>
          <p:spPr>
            <a:xfrm>
              <a:off x="5866228" y="3236240"/>
              <a:ext cx="6325772" cy="830997"/>
            </a:xfrm>
            <a:prstGeom prst="rect">
              <a:avLst/>
            </a:prstGeom>
            <a:noFill/>
            <a:ln>
              <a:solidFill>
                <a:schemeClr val="accent6"/>
              </a:solidFill>
            </a:ln>
          </p:spPr>
          <p:txBody>
            <a:bodyPr wrap="square" rtlCol="0">
              <a:spAutoFit/>
            </a:bodyPr>
            <a:lstStyle/>
            <a:p>
              <a:pPr algn="just"/>
              <a:r>
                <a:rPr lang="en-IN" sz="2400" dirty="0"/>
                <a:t>Executing the for loop until all the characters of the payload are printed.</a:t>
              </a:r>
            </a:p>
          </p:txBody>
        </p:sp>
        <p:cxnSp>
          <p:nvCxnSpPr>
            <p:cNvPr id="23" name="Straight Arrow Connector 22"/>
            <p:cNvCxnSpPr>
              <a:stCxn id="10" idx="3"/>
              <a:endCxn id="22" idx="1"/>
            </p:cNvCxnSpPr>
            <p:nvPr/>
          </p:nvCxnSpPr>
          <p:spPr>
            <a:xfrm>
              <a:off x="5705856" y="3647200"/>
              <a:ext cx="160372" cy="453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866228" y="2017625"/>
            <a:ext cx="6325772" cy="830997"/>
          </a:xfrm>
          <a:prstGeom prst="rect">
            <a:avLst/>
          </a:prstGeom>
          <a:noFill/>
          <a:ln>
            <a:solidFill>
              <a:schemeClr val="accent6"/>
            </a:solidFill>
          </a:ln>
        </p:spPr>
        <p:txBody>
          <a:bodyPr wrap="square" rtlCol="0">
            <a:spAutoFit/>
          </a:bodyPr>
          <a:lstStyle/>
          <a:p>
            <a:pPr algn="just"/>
            <a:r>
              <a:rPr lang="en-IN" sz="2400" dirty="0"/>
              <a:t>This function accepts the arguments </a:t>
            </a:r>
            <a:r>
              <a:rPr lang="en-IN" sz="2400" i="1" dirty="0">
                <a:solidFill>
                  <a:schemeClr val="tx2"/>
                </a:solidFill>
              </a:rPr>
              <a:t>char* of topic</a:t>
            </a:r>
            <a:r>
              <a:rPr lang="en-IN" sz="2400" dirty="0"/>
              <a:t>, </a:t>
            </a:r>
            <a:r>
              <a:rPr lang="en-IN" sz="2400" i="1" dirty="0">
                <a:solidFill>
                  <a:schemeClr val="tx2"/>
                </a:solidFill>
              </a:rPr>
              <a:t>char* of payload</a:t>
            </a:r>
            <a:r>
              <a:rPr lang="en-IN" sz="2400" dirty="0"/>
              <a:t> and the </a:t>
            </a:r>
            <a:r>
              <a:rPr lang="en-IN" sz="2400" i="1" dirty="0">
                <a:solidFill>
                  <a:schemeClr val="tx2"/>
                </a:solidFill>
              </a:rPr>
              <a:t>length of payload</a:t>
            </a:r>
            <a:r>
              <a:rPr lang="en-IN" sz="2400" dirty="0"/>
              <a:t>.</a:t>
            </a:r>
            <a:endParaRPr lang="en-US" sz="2400" dirty="0"/>
          </a:p>
        </p:txBody>
      </p:sp>
      <p:sp>
        <p:nvSpPr>
          <p:cNvPr id="24" name="TextBox 23"/>
          <p:cNvSpPr txBox="1"/>
          <p:nvPr/>
        </p:nvSpPr>
        <p:spPr>
          <a:xfrm>
            <a:off x="5866228" y="4167790"/>
            <a:ext cx="6325772" cy="830997"/>
          </a:xfrm>
          <a:prstGeom prst="rect">
            <a:avLst/>
          </a:prstGeom>
          <a:noFill/>
          <a:ln>
            <a:solidFill>
              <a:schemeClr val="accent5"/>
            </a:solidFill>
          </a:ln>
        </p:spPr>
        <p:txBody>
          <a:bodyPr wrap="square" rtlCol="0">
            <a:spAutoFit/>
          </a:bodyPr>
          <a:lstStyle/>
          <a:p>
            <a:pPr algn="just"/>
            <a:r>
              <a:rPr lang="en-IN" sz="2400" dirty="0"/>
              <a:t>Typecasting of </a:t>
            </a:r>
            <a:r>
              <a:rPr lang="en-IN" sz="2400" i="1" dirty="0">
                <a:solidFill>
                  <a:schemeClr val="tx2"/>
                </a:solidFill>
              </a:rPr>
              <a:t>payload[</a:t>
            </a:r>
            <a:r>
              <a:rPr lang="en-IN" sz="2400" i="1" dirty="0" err="1">
                <a:solidFill>
                  <a:schemeClr val="tx2"/>
                </a:solidFill>
              </a:rPr>
              <a:t>i</a:t>
            </a:r>
            <a:r>
              <a:rPr lang="en-IN" sz="2400" i="1" dirty="0">
                <a:solidFill>
                  <a:schemeClr val="tx2"/>
                </a:solidFill>
              </a:rPr>
              <a:t>]</a:t>
            </a:r>
            <a:r>
              <a:rPr lang="en-IN" sz="2400" dirty="0"/>
              <a:t> into equivalent character and then printing on serial monitor.</a:t>
            </a:r>
            <a:endParaRPr lang="en-US" sz="2400" dirty="0"/>
          </a:p>
        </p:txBody>
      </p:sp>
      <p:sp>
        <p:nvSpPr>
          <p:cNvPr id="25" name="Rectangle 24"/>
          <p:cNvSpPr/>
          <p:nvPr/>
        </p:nvSpPr>
        <p:spPr>
          <a:xfrm>
            <a:off x="1268943" y="3563627"/>
            <a:ext cx="4343400" cy="2743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778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0"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Messaging Protocols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2724533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Subscriber – Code Implementation</a:t>
            </a:r>
          </a:p>
        </p:txBody>
      </p:sp>
      <p:grpSp>
        <p:nvGrpSpPr>
          <p:cNvPr id="3" name="Group 3"/>
          <p:cNvGrpSpPr/>
          <p:nvPr/>
        </p:nvGrpSpPr>
        <p:grpSpPr>
          <a:xfrm>
            <a:off x="131179" y="720643"/>
            <a:ext cx="5735049" cy="5653719"/>
            <a:chOff x="131179" y="1321541"/>
            <a:chExt cx="5735049" cy="5653719"/>
          </a:xfrm>
        </p:grpSpPr>
        <p:sp>
          <p:nvSpPr>
            <p:cNvPr id="5" name="Rectangle 4">
              <a:extLst>
                <a:ext uri="{FF2B5EF4-FFF2-40B4-BE49-F238E27FC236}">
                  <a16:creationId xmlns:a16="http://schemas.microsoft.com/office/drawing/2014/main" id="{D456EBDA-49A4-A843-A786-6989C63A54AA}"/>
                </a:ext>
              </a:extLst>
            </p:cNvPr>
            <p:cNvSpPr/>
            <p:nvPr/>
          </p:nvSpPr>
          <p:spPr>
            <a:xfrm>
              <a:off x="631173" y="1650725"/>
              <a:ext cx="5235055" cy="532453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a:rPr>
                <a:t>void</a:t>
              </a:r>
              <a:r>
                <a:rPr lang="en-US" sz="2000" dirty="0">
                  <a:solidFill>
                    <a:srgbClr val="333333"/>
                  </a:solidFill>
                  <a:latin typeface="Consolas"/>
                </a:rPr>
                <a:t> </a:t>
              </a:r>
              <a:r>
                <a:rPr lang="en-US" sz="2000" dirty="0">
                  <a:solidFill>
                    <a:srgbClr val="268BD2"/>
                  </a:solidFill>
                  <a:latin typeface="Consolas"/>
                </a:rPr>
                <a:t>setup</a:t>
              </a:r>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begin</a:t>
              </a:r>
              <a:r>
                <a:rPr lang="en-US" sz="2000" dirty="0">
                  <a:solidFill>
                    <a:srgbClr val="333333"/>
                  </a:solidFill>
                  <a:latin typeface="Consolas"/>
                </a:rPr>
                <a:t>(</a:t>
              </a:r>
              <a:r>
                <a:rPr lang="en-US" sz="2000" dirty="0">
                  <a:solidFill>
                    <a:srgbClr val="D33682"/>
                  </a:solidFill>
                  <a:latin typeface="Consolas"/>
                </a:rPr>
                <a:t>115200</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setup_wifi</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setServer</a:t>
              </a:r>
              <a:r>
                <a:rPr lang="en-US" sz="2000" dirty="0">
                  <a:solidFill>
                    <a:srgbClr val="333333"/>
                  </a:solidFill>
                  <a:latin typeface="Consolas"/>
                </a:rPr>
                <a:t>(</a:t>
              </a:r>
              <a:r>
                <a:rPr lang="en-US" sz="2000" dirty="0">
                  <a:solidFill>
                    <a:srgbClr val="268BD2"/>
                  </a:solidFill>
                  <a:latin typeface="Consolas"/>
                </a:rPr>
                <a:t>mqtt_server</a:t>
              </a:r>
              <a:r>
                <a:rPr lang="en-US" sz="2000" dirty="0">
                  <a:solidFill>
                    <a:srgbClr val="333333"/>
                  </a:solidFill>
                  <a:latin typeface="Consolas"/>
                </a:rPr>
                <a:t>,</a:t>
              </a:r>
              <a:r>
                <a:rPr lang="en-US" sz="2000" dirty="0">
                  <a:solidFill>
                    <a:srgbClr val="D33682"/>
                  </a:solidFill>
                  <a:latin typeface="Consolas"/>
                </a:rPr>
                <a:t>1883</a:t>
              </a:r>
              <a:r>
                <a:rPr lang="en-US" sz="2000" dirty="0">
                  <a:solidFill>
                    <a:srgbClr val="333333"/>
                  </a:solidFill>
                  <a:latin typeface="Consolas"/>
                </a:rPr>
                <a:t>);</a:t>
              </a:r>
            </a:p>
            <a:p>
              <a:r>
                <a:rPr lang="en-US" sz="2000" dirty="0">
                  <a:solidFill>
                    <a:srgbClr val="333333"/>
                  </a:solidFill>
                  <a:latin typeface="Consolas"/>
                </a:rPr>
                <a:t>  </a:t>
              </a:r>
              <a:r>
                <a:rPr lang="en-IN" sz="2000" dirty="0" err="1">
                  <a:solidFill>
                    <a:srgbClr val="268BD2"/>
                  </a:solidFill>
                  <a:latin typeface="Consolas" panose="020B0609020204030204" pitchFamily="49" charset="0"/>
                </a:rPr>
                <a:t>client</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setCallback</a:t>
              </a:r>
              <a:r>
                <a:rPr lang="en-IN" sz="2000" dirty="0">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callback</a:t>
              </a:r>
              <a:r>
                <a:rPr lang="en-IN" sz="2000" dirty="0">
                  <a:solidFill>
                    <a:srgbClr val="333333"/>
                  </a:solidFill>
                  <a:latin typeface="Consolas" panose="020B0609020204030204" pitchFamily="49" charset="0"/>
                </a:rPr>
                <a:t>);</a:t>
              </a:r>
              <a:endParaRPr lang="en-US" sz="2000" dirty="0">
                <a:solidFill>
                  <a:srgbClr val="333333"/>
                </a:solidFill>
                <a:latin typeface="Consolas"/>
              </a:endParaRPr>
            </a:p>
            <a:p>
              <a:r>
                <a:rPr lang="en-US" sz="2000" dirty="0">
                  <a:solidFill>
                    <a:srgbClr val="333333"/>
                  </a:solidFill>
                  <a:latin typeface="Consolas"/>
                </a:rPr>
                <a:t>  </a:t>
              </a:r>
              <a:r>
                <a:rPr lang="en-US" sz="2000" dirty="0">
                  <a:solidFill>
                    <a:srgbClr val="859900"/>
                  </a:solidFill>
                  <a:latin typeface="Consolas"/>
                </a:rPr>
                <a:t>while</a:t>
              </a:r>
              <a:r>
                <a:rPr lang="en-US" sz="2000" dirty="0">
                  <a:solidFill>
                    <a:srgbClr val="333333"/>
                  </a:solidFill>
                  <a:latin typeface="Consolas"/>
                </a:rPr>
                <a:t> (</a:t>
              </a:r>
              <a:r>
                <a:rPr lang="en-US" sz="2000" dirty="0">
                  <a:solidFill>
                    <a:srgbClr val="859900"/>
                  </a:solidFill>
                  <a:latin typeface="Consolas"/>
                </a:rPr>
                <a:t>!</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connected</a:t>
              </a:r>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a:t>
              </a:r>
              <a:r>
                <a:rPr lang="en-US" sz="2000" dirty="0">
                  <a:solidFill>
                    <a:srgbClr val="333333"/>
                  </a:solidFill>
                  <a:latin typeface="Consolas"/>
                </a:rPr>
                <a:t>(</a:t>
              </a:r>
              <a:r>
                <a:rPr lang="en-US" sz="2000" dirty="0">
                  <a:solidFill>
                    <a:srgbClr val="2AA198"/>
                  </a:solidFill>
                  <a:latin typeface="Consolas"/>
                </a:rPr>
                <a:t>"Attempting MQTT"</a:t>
              </a:r>
              <a:r>
                <a:rPr lang="en-US" sz="2000" dirty="0">
                  <a:solidFill>
                    <a:srgbClr val="333333"/>
                  </a:solidFill>
                  <a:latin typeface="Consolas"/>
                </a:rPr>
                <a:t>);</a:t>
              </a:r>
            </a:p>
            <a:p>
              <a:r>
                <a:rPr lang="en-US" sz="2000" dirty="0">
                  <a:solidFill>
                    <a:srgbClr val="333333"/>
                  </a:solidFill>
                  <a:latin typeface="Consolas"/>
                </a:rPr>
                <a:t>   String </a:t>
              </a:r>
              <a:r>
                <a:rPr lang="en-US" sz="2000" dirty="0" err="1">
                  <a:solidFill>
                    <a:srgbClr val="268BD2"/>
                  </a:solidFill>
                  <a:latin typeface="Consolas"/>
                </a:rPr>
                <a:t>clientId</a:t>
              </a:r>
              <a:r>
                <a:rPr lang="en-US" sz="2000" dirty="0">
                  <a:solidFill>
                    <a:srgbClr val="859900"/>
                  </a:solidFill>
                  <a:latin typeface="Consolas"/>
                </a:rPr>
                <a:t>=</a:t>
              </a:r>
              <a:r>
                <a:rPr lang="en-US" sz="2000" dirty="0">
                  <a:solidFill>
                    <a:srgbClr val="2AA198"/>
                  </a:solidFill>
                  <a:latin typeface="Consolas"/>
                </a:rPr>
                <a:t>"ESPClient1234"</a:t>
              </a:r>
              <a:r>
                <a:rPr lang="en-US" sz="2000" dirty="0">
                  <a:solidFill>
                    <a:srgbClr val="333333"/>
                  </a:solidFill>
                  <a:latin typeface="Consolas"/>
                </a:rPr>
                <a:t>;</a:t>
              </a:r>
            </a:p>
            <a:p>
              <a:r>
                <a:rPr lang="en-US" sz="2000" dirty="0">
                  <a:solidFill>
                    <a:srgbClr val="333333"/>
                  </a:solidFill>
                  <a:latin typeface="Consolas"/>
                </a:rPr>
                <a:t>   </a:t>
              </a:r>
              <a:r>
                <a:rPr lang="en-US" sz="2000" dirty="0">
                  <a:solidFill>
                    <a:srgbClr val="859900"/>
                  </a:solidFill>
                  <a:latin typeface="Consolas"/>
                </a:rPr>
                <a:t>if</a:t>
              </a:r>
              <a:r>
                <a:rPr lang="en-US" sz="2000" dirty="0">
                  <a:solidFill>
                    <a:srgbClr val="333333"/>
                  </a:solidFill>
                  <a:latin typeface="Consolas"/>
                </a:rPr>
                <a:t> (</a:t>
              </a:r>
              <a:r>
                <a:rPr lang="en-US" sz="2000" dirty="0" err="1">
                  <a:solidFill>
                    <a:srgbClr val="268BD2"/>
                  </a:solidFill>
                  <a:latin typeface="Consolas"/>
                </a:rPr>
                <a:t>client</a:t>
              </a:r>
              <a:r>
                <a:rPr lang="en-US" sz="2000" dirty="0" err="1">
                  <a:solidFill>
                    <a:srgbClr val="333333"/>
                  </a:solidFill>
                  <a:latin typeface="Consolas"/>
                </a:rPr>
                <a:t>.</a:t>
              </a:r>
              <a:r>
                <a:rPr lang="en-US" sz="2000" dirty="0" err="1">
                  <a:solidFill>
                    <a:srgbClr val="268BD2"/>
                  </a:solidFill>
                  <a:latin typeface="Consolas"/>
                </a:rPr>
                <a:t>connect</a:t>
              </a:r>
              <a:r>
                <a:rPr lang="en-US" sz="2000" dirty="0">
                  <a:solidFill>
                    <a:srgbClr val="333333"/>
                  </a:solidFill>
                  <a:latin typeface="Consolas"/>
                </a:rPr>
                <a:t>(</a:t>
              </a:r>
            </a:p>
            <a:p>
              <a:r>
                <a:rPr lang="en-US" sz="2000" dirty="0">
                  <a:solidFill>
                    <a:srgbClr val="333333"/>
                  </a:solidFill>
                  <a:latin typeface="Consolas"/>
                </a:rPr>
                <a:t>		   </a:t>
              </a:r>
              <a:r>
                <a:rPr lang="en-US" sz="2000" dirty="0" err="1">
                  <a:solidFill>
                    <a:srgbClr val="268BD2"/>
                  </a:solidFill>
                  <a:latin typeface="Consolas"/>
                </a:rPr>
                <a:t>clientId.c_str</a:t>
              </a:r>
              <a:r>
                <a:rPr lang="en-US" sz="2000" dirty="0">
                  <a:solidFill>
                    <a:srgbClr val="333333"/>
                  </a:solidFill>
                  <a:latin typeface="Consolas"/>
                </a:rPr>
                <a:t>())) {</a:t>
              </a:r>
            </a:p>
            <a:p>
              <a:r>
                <a:rPr lang="en-US" sz="2000" dirty="0">
                  <a:solidFill>
                    <a:srgbClr val="333333"/>
                  </a:solidFill>
                  <a:latin typeface="Consolas"/>
                </a:rPr>
                <a:t>    </a:t>
              </a:r>
              <a:r>
                <a:rPr lang="en-US" sz="2000" dirty="0" err="1">
                  <a:solidFill>
                    <a:srgbClr val="268BD2"/>
                  </a:solidFill>
                  <a:latin typeface="Consolas"/>
                </a:rPr>
                <a:t>Serial</a:t>
              </a:r>
              <a:r>
                <a:rPr lang="en-US" sz="2000" dirty="0" err="1">
                  <a:solidFill>
                    <a:srgbClr val="333333"/>
                  </a:solidFill>
                  <a:latin typeface="Consolas"/>
                </a:rPr>
                <a:t>.</a:t>
              </a:r>
              <a:r>
                <a:rPr lang="en-US" sz="2000" dirty="0" err="1">
                  <a:solidFill>
                    <a:srgbClr val="268BD2"/>
                  </a:solidFill>
                  <a:latin typeface="Consolas"/>
                </a:rPr>
                <a:t>println</a:t>
              </a:r>
              <a:r>
                <a:rPr lang="en-US" sz="2000" dirty="0">
                  <a:solidFill>
                    <a:srgbClr val="333333"/>
                  </a:solidFill>
                  <a:latin typeface="Consolas"/>
                </a:rPr>
                <a:t>(</a:t>
              </a:r>
              <a:r>
                <a:rPr lang="en-US" sz="2000" dirty="0">
                  <a:solidFill>
                    <a:srgbClr val="2AA198"/>
                  </a:solidFill>
                  <a:latin typeface="Consolas"/>
                </a:rPr>
                <a:t>"connected"</a:t>
              </a:r>
              <a:r>
                <a:rPr lang="en-US" sz="2000" dirty="0">
                  <a:solidFill>
                    <a:srgbClr val="333333"/>
                  </a:solidFill>
                  <a:latin typeface="Consolas"/>
                </a:rPr>
                <a:t>);</a:t>
              </a:r>
            </a:p>
            <a:p>
              <a:r>
                <a:rPr lang="en-US" sz="2000" dirty="0">
                  <a:solidFill>
                    <a:srgbClr val="333333"/>
                  </a:solidFill>
                  <a:latin typeface="Consolas"/>
                </a:rPr>
                <a:t>    </a:t>
              </a:r>
              <a:r>
                <a:rPr lang="en-IN" sz="2000" dirty="0" err="1">
                  <a:solidFill>
                    <a:srgbClr val="268BD2"/>
                  </a:solidFill>
                  <a:latin typeface="Consolas" panose="020B0609020204030204" pitchFamily="49" charset="0"/>
                </a:rPr>
                <a:t>client</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subscribe</a:t>
              </a:r>
              <a:r>
                <a:rPr lang="en-IN" sz="2000" dirty="0">
                  <a:solidFill>
                    <a:srgbClr val="333333"/>
                  </a:solidFill>
                  <a:latin typeface="Consolas" panose="020B0609020204030204" pitchFamily="49" charset="0"/>
                </a:rPr>
                <a:t>(</a:t>
              </a:r>
              <a:r>
                <a:rPr lang="en-IN" sz="2000" dirty="0">
                  <a:solidFill>
                    <a:srgbClr val="2AA198"/>
                  </a:solidFill>
                  <a:latin typeface="Consolas" panose="020B0609020204030204" pitchFamily="49" charset="0"/>
                </a:rPr>
                <a:t>"</a:t>
              </a:r>
              <a:r>
                <a:rPr lang="en-IN" sz="2000" dirty="0" err="1">
                  <a:solidFill>
                    <a:srgbClr val="2AA198"/>
                  </a:solidFill>
                  <a:latin typeface="Consolas" panose="020B0609020204030204" pitchFamily="49" charset="0"/>
                </a:rPr>
                <a:t>darshan</a:t>
              </a:r>
              <a:r>
                <a:rPr lang="en-IN" sz="2000" dirty="0">
                  <a:solidFill>
                    <a:srgbClr val="2AA198"/>
                  </a:solidFill>
                  <a:latin typeface="Consolas" panose="020B0609020204030204" pitchFamily="49" charset="0"/>
                </a:rPr>
                <a:t>/</a:t>
              </a:r>
              <a:r>
                <a:rPr lang="en-IN" sz="2000" dirty="0" err="1">
                  <a:solidFill>
                    <a:srgbClr val="2AA198"/>
                  </a:solidFill>
                  <a:latin typeface="Consolas" panose="020B0609020204030204" pitchFamily="49" charset="0"/>
                </a:rPr>
                <a:t>Msg</a:t>
              </a:r>
              <a:r>
                <a:rPr lang="en-IN" sz="2000" dirty="0">
                  <a:solidFill>
                    <a:srgbClr val="2AA198"/>
                  </a:solidFill>
                  <a:latin typeface="Consolas" panose="020B0609020204030204" pitchFamily="49" charset="0"/>
                </a:rPr>
                <a:t>"</a:t>
              </a:r>
              <a:r>
                <a:rPr lang="en-IN" sz="2000" dirty="0">
                  <a:solidFill>
                    <a:srgbClr val="333333"/>
                  </a:solidFill>
                  <a:latin typeface="Consolas" panose="020B0609020204030204" pitchFamily="49" charset="0"/>
                </a:rPr>
                <a:t>);</a:t>
              </a:r>
              <a:endParaRPr lang="en-US" sz="2000" dirty="0">
                <a:solidFill>
                  <a:srgbClr val="333333"/>
                </a:solidFill>
                <a:latin typeface="Consolas"/>
              </a:endParaRPr>
            </a:p>
            <a:p>
              <a:r>
                <a:rPr lang="en-US" sz="2000" dirty="0">
                  <a:solidFill>
                    <a:srgbClr val="333333"/>
                  </a:solidFill>
                  <a:latin typeface="Consolas"/>
                </a:rPr>
                <a:t>    }</a:t>
              </a:r>
            </a:p>
            <a:p>
              <a:r>
                <a:rPr lang="en-US" sz="2000" dirty="0">
                  <a:solidFill>
                    <a:srgbClr val="333333"/>
                  </a:solidFill>
                  <a:latin typeface="Consolas"/>
                </a:rPr>
                <a:t>  }</a:t>
              </a:r>
            </a:p>
            <a:p>
              <a:r>
                <a:rPr lang="en-US" sz="2000" dirty="0">
                  <a:solidFill>
                    <a:srgbClr val="333333"/>
                  </a:solidFill>
                  <a:latin typeface="Consolas"/>
                </a:rPr>
                <a:t>}</a:t>
              </a:r>
            </a:p>
            <a:p>
              <a:r>
                <a:rPr lang="en-IN" sz="2000" b="1" dirty="0">
                  <a:solidFill>
                    <a:srgbClr val="073642"/>
                  </a:solidFill>
                  <a:latin typeface="Consolas" panose="020B0609020204030204" pitchFamily="49" charset="0"/>
                </a:rPr>
                <a:t>void</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loop</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client</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loop</a:t>
              </a:r>
              <a:r>
                <a:rPr lang="en-IN" sz="2000" dirty="0">
                  <a:solidFill>
                    <a:srgbClr val="333333"/>
                  </a:solidFill>
                  <a:latin typeface="Consolas" panose="020B0609020204030204" pitchFamily="49" charset="0"/>
                </a:rPr>
                <a:t>(); }</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532453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38</a:t>
              </a:r>
            </a:p>
            <a:p>
              <a:pPr algn="r"/>
              <a:r>
                <a:rPr lang="en-IN" sz="2000" b="1" dirty="0">
                  <a:solidFill>
                    <a:schemeClr val="tx1">
                      <a:lumMod val="75000"/>
                      <a:lumOff val="25000"/>
                    </a:schemeClr>
                  </a:solidFill>
                  <a:latin typeface="Consolas" panose="020B0609020204030204" pitchFamily="49" charset="0"/>
                </a:rPr>
                <a:t>39</a:t>
              </a:r>
            </a:p>
            <a:p>
              <a:pPr algn="r"/>
              <a:r>
                <a:rPr lang="en-IN" sz="2000" b="1" dirty="0">
                  <a:solidFill>
                    <a:schemeClr val="tx1">
                      <a:lumMod val="75000"/>
                      <a:lumOff val="25000"/>
                    </a:schemeClr>
                  </a:solidFill>
                  <a:latin typeface="Consolas" panose="020B0609020204030204" pitchFamily="49" charset="0"/>
                </a:rPr>
                <a:t>40</a:t>
              </a:r>
            </a:p>
            <a:p>
              <a:pPr algn="r"/>
              <a:r>
                <a:rPr lang="en-IN" sz="2000" b="1" dirty="0">
                  <a:solidFill>
                    <a:schemeClr val="tx1">
                      <a:lumMod val="75000"/>
                      <a:lumOff val="25000"/>
                    </a:schemeClr>
                  </a:solidFill>
                  <a:latin typeface="Consolas" panose="020B0609020204030204" pitchFamily="49" charset="0"/>
                </a:rPr>
                <a:t>41</a:t>
              </a:r>
            </a:p>
            <a:p>
              <a:pPr algn="r"/>
              <a:r>
                <a:rPr lang="en-IN" sz="2000" b="1" dirty="0">
                  <a:solidFill>
                    <a:schemeClr val="tx1">
                      <a:lumMod val="75000"/>
                      <a:lumOff val="25000"/>
                    </a:schemeClr>
                  </a:solidFill>
                  <a:latin typeface="Consolas" panose="020B0609020204030204" pitchFamily="49" charset="0"/>
                </a:rPr>
                <a:t>42</a:t>
              </a:r>
            </a:p>
            <a:p>
              <a:pPr algn="r"/>
              <a:r>
                <a:rPr lang="en-IN" sz="2000" b="1" dirty="0">
                  <a:solidFill>
                    <a:schemeClr val="tx1">
                      <a:lumMod val="75000"/>
                      <a:lumOff val="25000"/>
                    </a:schemeClr>
                  </a:solidFill>
                  <a:latin typeface="Consolas" panose="020B0609020204030204" pitchFamily="49" charset="0"/>
                </a:rPr>
                <a:t>43</a:t>
              </a:r>
            </a:p>
            <a:p>
              <a:pPr algn="r"/>
              <a:r>
                <a:rPr lang="en-IN" sz="2000" b="1" dirty="0">
                  <a:solidFill>
                    <a:schemeClr val="tx1">
                      <a:lumMod val="75000"/>
                      <a:lumOff val="25000"/>
                    </a:schemeClr>
                  </a:solidFill>
                  <a:latin typeface="Consolas" panose="020B0609020204030204" pitchFamily="49" charset="0"/>
                </a:rPr>
                <a:t>44</a:t>
              </a:r>
            </a:p>
            <a:p>
              <a:pPr algn="r"/>
              <a:r>
                <a:rPr lang="en-IN" sz="2000" b="1" dirty="0">
                  <a:solidFill>
                    <a:schemeClr val="tx1">
                      <a:lumMod val="75000"/>
                      <a:lumOff val="25000"/>
                    </a:schemeClr>
                  </a:solidFill>
                  <a:latin typeface="Consolas" panose="020B0609020204030204" pitchFamily="49" charset="0"/>
                </a:rPr>
                <a:t>45</a:t>
              </a:r>
            </a:p>
            <a:p>
              <a:pPr algn="r"/>
              <a:r>
                <a:rPr lang="en-IN" sz="2000" b="1" dirty="0">
                  <a:solidFill>
                    <a:schemeClr val="tx1">
                      <a:lumMod val="75000"/>
                      <a:lumOff val="25000"/>
                    </a:schemeClr>
                  </a:solidFill>
                  <a:latin typeface="Consolas" panose="020B0609020204030204" pitchFamily="49" charset="0"/>
                </a:rPr>
                <a:t>46</a:t>
              </a:r>
            </a:p>
            <a:p>
              <a:pPr algn="r"/>
              <a:r>
                <a:rPr lang="en-IN" sz="2000" b="1" dirty="0">
                  <a:solidFill>
                    <a:schemeClr val="tx1">
                      <a:lumMod val="75000"/>
                      <a:lumOff val="25000"/>
                    </a:schemeClr>
                  </a:solidFill>
                  <a:latin typeface="Consolas" panose="020B0609020204030204" pitchFamily="49" charset="0"/>
                </a:rPr>
                <a:t>47</a:t>
              </a:r>
            </a:p>
            <a:p>
              <a:pPr algn="r"/>
              <a:r>
                <a:rPr lang="en-IN" sz="2000" b="1" dirty="0">
                  <a:solidFill>
                    <a:schemeClr val="tx1">
                      <a:lumMod val="75000"/>
                      <a:lumOff val="25000"/>
                    </a:schemeClr>
                  </a:solidFill>
                  <a:latin typeface="Consolas" panose="020B0609020204030204" pitchFamily="49" charset="0"/>
                </a:rPr>
                <a:t>48</a:t>
              </a:r>
            </a:p>
            <a:p>
              <a:pPr algn="r"/>
              <a:r>
                <a:rPr lang="en-IN" sz="2000" b="1" dirty="0">
                  <a:solidFill>
                    <a:schemeClr val="tx1">
                      <a:lumMod val="75000"/>
                      <a:lumOff val="25000"/>
                    </a:schemeClr>
                  </a:solidFill>
                  <a:latin typeface="Consolas" panose="020B0609020204030204" pitchFamily="49" charset="0"/>
                </a:rPr>
                <a:t>49</a:t>
              </a:r>
            </a:p>
            <a:p>
              <a:pPr algn="r"/>
              <a:r>
                <a:rPr lang="en-IN" sz="2000" b="1" dirty="0">
                  <a:solidFill>
                    <a:schemeClr val="tx1">
                      <a:lumMod val="75000"/>
                      <a:lumOff val="25000"/>
                    </a:schemeClr>
                  </a:solidFill>
                  <a:latin typeface="Consolas" panose="020B0609020204030204" pitchFamily="49" charset="0"/>
                </a:rPr>
                <a:t>50</a:t>
              </a:r>
            </a:p>
            <a:p>
              <a:pPr algn="r"/>
              <a:r>
                <a:rPr lang="en-IN" sz="2000" b="1" dirty="0">
                  <a:solidFill>
                    <a:schemeClr val="tx1">
                      <a:lumMod val="75000"/>
                      <a:lumOff val="25000"/>
                    </a:schemeClr>
                  </a:solidFill>
                  <a:latin typeface="Consolas" panose="020B0609020204030204" pitchFamily="49" charset="0"/>
                </a:rPr>
                <a:t>51</a:t>
              </a:r>
            </a:p>
            <a:p>
              <a:pPr algn="r"/>
              <a:r>
                <a:rPr lang="en-IN" sz="2000" b="1" dirty="0">
                  <a:solidFill>
                    <a:schemeClr val="tx1">
                      <a:lumMod val="75000"/>
                      <a:lumOff val="25000"/>
                    </a:schemeClr>
                  </a:solidFill>
                  <a:latin typeface="Consolas" panose="020B0609020204030204" pitchFamily="49" charset="0"/>
                </a:rPr>
                <a:t>52</a:t>
              </a:r>
            </a:p>
            <a:p>
              <a:pPr algn="r"/>
              <a:r>
                <a:rPr lang="en-IN" sz="2000" b="1" dirty="0">
                  <a:solidFill>
                    <a:schemeClr val="tx1">
                      <a:lumMod val="75000"/>
                      <a:lumOff val="25000"/>
                    </a:schemeClr>
                  </a:solidFill>
                  <a:latin typeface="Consolas" panose="020B0609020204030204" pitchFamily="49" charset="0"/>
                </a:rPr>
                <a:t>53</a:t>
              </a:r>
            </a:p>
            <a:p>
              <a:pPr algn="r"/>
              <a:r>
                <a:rPr lang="en-IN" sz="2000" b="1" dirty="0">
                  <a:solidFill>
                    <a:schemeClr val="tx1">
                      <a:lumMod val="75000"/>
                      <a:lumOff val="25000"/>
                    </a:schemeClr>
                  </a:solidFill>
                  <a:latin typeface="Consolas" panose="020B0609020204030204" pitchFamily="49" charset="0"/>
                </a:rPr>
                <a:t>54</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MQTT</a:t>
              </a:r>
              <a:r>
                <a:rPr lang="en-US" sz="1600" dirty="0" err="1">
                  <a:solidFill>
                    <a:schemeClr val="bg1"/>
                  </a:solidFill>
                  <a:latin typeface="Consolas" panose="020B0609020204030204" pitchFamily="49" charset="0"/>
                </a:rPr>
                <a:t>_</a:t>
              </a:r>
              <a:r>
                <a:rPr lang="en-US" sz="1600" dirty="0" err="1">
                  <a:solidFill>
                    <a:schemeClr val="bg1"/>
                  </a:solidFill>
                </a:rPr>
                <a:t>subscriber.ino</a:t>
              </a:r>
              <a:endParaRPr lang="en-US" sz="1600" dirty="0">
                <a:solidFill>
                  <a:schemeClr val="bg1"/>
                </a:solidFill>
              </a:endParaRPr>
            </a:p>
          </p:txBody>
        </p:sp>
      </p:grpSp>
      <p:sp>
        <p:nvSpPr>
          <p:cNvPr id="10" name="Rectangle 9"/>
          <p:cNvSpPr/>
          <p:nvPr/>
        </p:nvSpPr>
        <p:spPr>
          <a:xfrm>
            <a:off x="950976" y="2320887"/>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0"/>
          <p:cNvGrpSpPr/>
          <p:nvPr/>
        </p:nvGrpSpPr>
        <p:grpSpPr>
          <a:xfrm>
            <a:off x="5522976" y="1682557"/>
            <a:ext cx="6669024" cy="1569660"/>
            <a:chOff x="5522976" y="1682557"/>
            <a:chExt cx="6669024" cy="1569660"/>
          </a:xfrm>
        </p:grpSpPr>
        <p:sp>
          <p:nvSpPr>
            <p:cNvPr id="22" name="TextBox 21"/>
            <p:cNvSpPr txBox="1"/>
            <p:nvPr/>
          </p:nvSpPr>
          <p:spPr>
            <a:xfrm>
              <a:off x="5882640" y="1682557"/>
              <a:ext cx="6309360" cy="1569660"/>
            </a:xfrm>
            <a:prstGeom prst="rect">
              <a:avLst/>
            </a:prstGeom>
            <a:noFill/>
            <a:ln>
              <a:solidFill>
                <a:schemeClr val="accent6"/>
              </a:solidFill>
            </a:ln>
          </p:spPr>
          <p:txBody>
            <a:bodyPr wrap="square" rtlCol="0">
              <a:spAutoFit/>
            </a:bodyPr>
            <a:lstStyle/>
            <a:p>
              <a:pPr algn="just"/>
              <a:r>
                <a:rPr lang="en-IN" sz="2400" dirty="0"/>
                <a:t>This is built-in function </a:t>
              </a:r>
              <a:r>
                <a:rPr lang="en-IN" sz="2400" i="1" dirty="0" err="1">
                  <a:solidFill>
                    <a:schemeClr val="tx2"/>
                  </a:solidFill>
                </a:rPr>
                <a:t>client.setCallback</a:t>
              </a:r>
              <a:r>
                <a:rPr lang="en-IN" sz="2400" i="1" dirty="0">
                  <a:solidFill>
                    <a:schemeClr val="tx2"/>
                  </a:solidFill>
                </a:rPr>
                <a:t>( )</a:t>
              </a:r>
              <a:r>
                <a:rPr lang="en-IN" sz="2400" i="1" dirty="0"/>
                <a:t> </a:t>
              </a:r>
              <a:r>
                <a:rPr lang="en-IN" sz="2400" dirty="0"/>
                <a:t>in </a:t>
              </a:r>
              <a:r>
                <a:rPr lang="en-IN" sz="2400" i="1" dirty="0" err="1">
                  <a:solidFill>
                    <a:schemeClr val="accent6"/>
                  </a:solidFill>
                </a:rPr>
                <a:t>PubSubClient</a:t>
              </a:r>
              <a:r>
                <a:rPr lang="en-IN" sz="2400" dirty="0"/>
                <a:t> library and it calls a function </a:t>
              </a:r>
              <a:r>
                <a:rPr lang="en-IN" sz="2400" i="1" dirty="0" err="1">
                  <a:solidFill>
                    <a:schemeClr val="tx2"/>
                  </a:solidFill>
                </a:rPr>
                <a:t>callback</a:t>
              </a:r>
              <a:r>
                <a:rPr lang="en-IN" sz="2400" i="1" dirty="0">
                  <a:solidFill>
                    <a:schemeClr val="tx2"/>
                  </a:solidFill>
                </a:rPr>
                <a:t>( )</a:t>
              </a:r>
              <a:r>
                <a:rPr lang="en-IN" sz="2400" dirty="0"/>
                <a:t> every time when </a:t>
              </a:r>
              <a:r>
                <a:rPr lang="en-IN" sz="2400" i="1" dirty="0" err="1">
                  <a:solidFill>
                    <a:schemeClr val="tx2"/>
                  </a:solidFill>
                </a:rPr>
                <a:t>client.loop</a:t>
              </a:r>
              <a:r>
                <a:rPr lang="en-IN" sz="2400" i="1" dirty="0">
                  <a:solidFill>
                    <a:schemeClr val="tx2"/>
                  </a:solidFill>
                </a:rPr>
                <a:t>( )</a:t>
              </a:r>
              <a:r>
                <a:rPr lang="en-IN" sz="2400" dirty="0"/>
                <a:t> function is executed.</a:t>
              </a:r>
              <a:endParaRPr lang="en-IN" sz="2400" i="1" dirty="0">
                <a:solidFill>
                  <a:schemeClr val="tx2"/>
                </a:solidFill>
              </a:endParaRPr>
            </a:p>
          </p:txBody>
        </p:sp>
        <p:cxnSp>
          <p:nvCxnSpPr>
            <p:cNvPr id="23" name="Straight Arrow Connector 22"/>
            <p:cNvCxnSpPr>
              <a:stCxn id="10" idx="3"/>
              <a:endCxn id="22" idx="1"/>
            </p:cNvCxnSpPr>
            <p:nvPr/>
          </p:nvCxnSpPr>
          <p:spPr>
            <a:xfrm>
              <a:off x="5522976" y="2458047"/>
              <a:ext cx="359664" cy="93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1154176" y="4462639"/>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5726176" y="4368966"/>
            <a:ext cx="6465824" cy="461665"/>
            <a:chOff x="5573776" y="4200458"/>
            <a:chExt cx="6465824" cy="461665"/>
          </a:xfrm>
        </p:grpSpPr>
        <p:sp>
          <p:nvSpPr>
            <p:cNvPr id="24" name="TextBox 23"/>
            <p:cNvSpPr txBox="1"/>
            <p:nvPr/>
          </p:nvSpPr>
          <p:spPr>
            <a:xfrm>
              <a:off x="5730240" y="4200458"/>
              <a:ext cx="6309360" cy="461665"/>
            </a:xfrm>
            <a:prstGeom prst="rect">
              <a:avLst/>
            </a:prstGeom>
            <a:noFill/>
            <a:ln>
              <a:solidFill>
                <a:schemeClr val="accent6"/>
              </a:solidFill>
            </a:ln>
          </p:spPr>
          <p:txBody>
            <a:bodyPr wrap="square" rtlCol="0">
              <a:spAutoFit/>
            </a:bodyPr>
            <a:lstStyle/>
            <a:p>
              <a:pPr algn="just"/>
              <a:r>
                <a:rPr lang="en-IN" sz="2400" dirty="0"/>
                <a:t>Subscribing to the Topic named </a:t>
              </a:r>
              <a:r>
                <a:rPr lang="en-IN" sz="2400" dirty="0">
                  <a:solidFill>
                    <a:schemeClr val="tx2"/>
                  </a:solidFill>
                </a:rPr>
                <a:t>“</a:t>
              </a:r>
              <a:r>
                <a:rPr lang="en-IN" sz="2400" dirty="0" err="1">
                  <a:solidFill>
                    <a:schemeClr val="tx2"/>
                  </a:solidFill>
                </a:rPr>
                <a:t>darshan</a:t>
              </a:r>
              <a:r>
                <a:rPr lang="en-IN" sz="2400" dirty="0">
                  <a:solidFill>
                    <a:schemeClr val="tx2"/>
                  </a:solidFill>
                </a:rPr>
                <a:t>/</a:t>
              </a:r>
              <a:r>
                <a:rPr lang="en-IN" sz="2400" dirty="0" err="1">
                  <a:solidFill>
                    <a:schemeClr val="tx2"/>
                  </a:solidFill>
                </a:rPr>
                <a:t>Msg</a:t>
              </a:r>
              <a:r>
                <a:rPr lang="en-IN" sz="2400" dirty="0">
                  <a:solidFill>
                    <a:schemeClr val="tx2"/>
                  </a:solidFill>
                </a:rPr>
                <a:t>”</a:t>
              </a:r>
            </a:p>
          </p:txBody>
        </p:sp>
        <p:cxnSp>
          <p:nvCxnSpPr>
            <p:cNvPr id="25" name="Straight Arrow Connector 24"/>
            <p:cNvCxnSpPr>
              <a:stCxn id="20" idx="3"/>
              <a:endCxn id="24" idx="1"/>
            </p:cNvCxnSpPr>
            <p:nvPr/>
          </p:nvCxnSpPr>
          <p:spPr>
            <a:xfrm>
              <a:off x="5573776" y="4431291"/>
              <a:ext cx="156464"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0171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Constrained Application Protocol (</a:t>
            </a:r>
            <a:r>
              <a:rPr lang="en-US" dirty="0" err="1"/>
              <a:t>CoAP</a:t>
            </a:r>
            <a:r>
              <a:rPr lang="en-US" dirty="0"/>
              <a:t>)</a:t>
            </a:r>
          </a:p>
        </p:txBody>
      </p:sp>
      <p:sp>
        <p:nvSpPr>
          <p:cNvPr id="3" name="Content Placeholder 2"/>
          <p:cNvSpPr>
            <a:spLocks noGrp="1"/>
          </p:cNvSpPr>
          <p:nvPr>
            <p:ph idx="1"/>
          </p:nvPr>
        </p:nvSpPr>
        <p:spPr/>
        <p:txBody>
          <a:bodyPr/>
          <a:lstStyle/>
          <a:p>
            <a:r>
              <a:rPr lang="en-US" dirty="0" err="1"/>
              <a:t>CoAP</a:t>
            </a:r>
            <a:r>
              <a:rPr lang="en-US" dirty="0"/>
              <a:t> is designed by IETF (Internet Engineer Task Force) to work in constrained environment.</a:t>
            </a:r>
          </a:p>
          <a:p>
            <a:r>
              <a:rPr lang="en-US" dirty="0"/>
              <a:t>It is a one to one communication protocol.</a:t>
            </a:r>
          </a:p>
          <a:p>
            <a:r>
              <a:rPr lang="en-US" dirty="0" err="1"/>
              <a:t>CoAP</a:t>
            </a:r>
            <a:r>
              <a:rPr lang="en-US" dirty="0"/>
              <a:t> is also light weight like MQTT protocol and it uses less resources than HTTP.</a:t>
            </a:r>
          </a:p>
          <a:p>
            <a:r>
              <a:rPr lang="en-US" dirty="0"/>
              <a:t>HTTP runs over TCP and is connection oriented while </a:t>
            </a:r>
            <a:r>
              <a:rPr lang="en-US" dirty="0" err="1"/>
              <a:t>CoAP</a:t>
            </a:r>
            <a:r>
              <a:rPr lang="en-US" dirty="0"/>
              <a:t> runs over UDP and it is connection less.</a:t>
            </a:r>
          </a:p>
          <a:p>
            <a:pPr marL="0" indent="0">
              <a:buNone/>
            </a:pPr>
            <a:endParaRPr lang="en-US" dirty="0"/>
          </a:p>
        </p:txBody>
      </p:sp>
      <p:pic>
        <p:nvPicPr>
          <p:cNvPr id="4" name="Picture 4" descr="An overview architecture of CoAP protoco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532" y="2642276"/>
            <a:ext cx="584893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11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CoAP</a:t>
            </a:r>
            <a:r>
              <a:rPr lang="en-US" dirty="0"/>
              <a:t> Architecture</a:t>
            </a:r>
          </a:p>
        </p:txBody>
      </p:sp>
      <p:sp>
        <p:nvSpPr>
          <p:cNvPr id="3" name="Content Placeholder 2"/>
          <p:cNvSpPr>
            <a:spLocks noGrp="1"/>
          </p:cNvSpPr>
          <p:nvPr>
            <p:ph idx="1"/>
          </p:nvPr>
        </p:nvSpPr>
        <p:spPr/>
        <p:txBody>
          <a:bodyPr/>
          <a:lstStyle/>
          <a:p>
            <a:r>
              <a:rPr lang="en-US" dirty="0" err="1"/>
              <a:t>CoAP</a:t>
            </a:r>
            <a:r>
              <a:rPr lang="en-US" dirty="0"/>
              <a:t> is based on the </a:t>
            </a:r>
            <a:r>
              <a:rPr lang="en-US" dirty="0" err="1"/>
              <a:t>RESTful</a:t>
            </a:r>
            <a:r>
              <a:rPr lang="en-US" dirty="0"/>
              <a:t> architecture (</a:t>
            </a:r>
            <a:r>
              <a:rPr lang="en-US" dirty="0">
                <a:solidFill>
                  <a:schemeClr val="accent6"/>
                </a:solidFill>
              </a:rPr>
              <a:t>Re</a:t>
            </a:r>
            <a:r>
              <a:rPr lang="en-US" dirty="0"/>
              <a:t>presentational </a:t>
            </a:r>
            <a:r>
              <a:rPr lang="en-US" dirty="0">
                <a:solidFill>
                  <a:schemeClr val="accent6"/>
                </a:solidFill>
              </a:rPr>
              <a:t>S</a:t>
            </a:r>
            <a:r>
              <a:rPr lang="en-US" dirty="0"/>
              <a:t>tate </a:t>
            </a:r>
            <a:r>
              <a:rPr lang="en-US" dirty="0">
                <a:solidFill>
                  <a:schemeClr val="accent6"/>
                </a:solidFill>
              </a:rPr>
              <a:t>T</a:t>
            </a:r>
            <a:r>
              <a:rPr lang="en-US" dirty="0"/>
              <a:t>ransfer).</a:t>
            </a:r>
          </a:p>
          <a:p>
            <a:r>
              <a:rPr lang="en-US" dirty="0"/>
              <a:t>REST approach ensures the secure, fault tolerant and scalable system.</a:t>
            </a:r>
          </a:p>
          <a:p>
            <a:r>
              <a:rPr lang="en-US" dirty="0"/>
              <a:t>The </a:t>
            </a:r>
            <a:r>
              <a:rPr lang="en-US" dirty="0" err="1"/>
              <a:t>CoAP</a:t>
            </a:r>
            <a:r>
              <a:rPr lang="en-US" dirty="0"/>
              <a:t> optimizes the length of the datagram.</a:t>
            </a:r>
          </a:p>
          <a:p>
            <a:r>
              <a:rPr lang="en-US" dirty="0" err="1"/>
              <a:t>CoAP</a:t>
            </a:r>
            <a:r>
              <a:rPr lang="en-US" dirty="0"/>
              <a:t> is connectionless protocol and it requires retransmission support.</a:t>
            </a:r>
          </a:p>
          <a:p>
            <a:pPr marL="0" indent="0">
              <a:buNone/>
            </a:pPr>
            <a:endParaRPr lang="en-US" dirty="0"/>
          </a:p>
          <a:p>
            <a:endParaRPr lang="en-US" dirty="0"/>
          </a:p>
        </p:txBody>
      </p:sp>
      <p:pic>
        <p:nvPicPr>
          <p:cNvPr id="1028" name="Picture 4" descr="An overview architecture of CoAP protoco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532" y="2642276"/>
            <a:ext cx="584893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837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CoAP</a:t>
            </a:r>
            <a:r>
              <a:rPr lang="en-US" dirty="0"/>
              <a:t> Layers</a:t>
            </a:r>
          </a:p>
        </p:txBody>
      </p:sp>
      <p:sp>
        <p:nvSpPr>
          <p:cNvPr id="3" name="Content Placeholder 2"/>
          <p:cNvSpPr>
            <a:spLocks noGrp="1"/>
          </p:cNvSpPr>
          <p:nvPr>
            <p:ph idx="1"/>
          </p:nvPr>
        </p:nvSpPr>
        <p:spPr>
          <a:xfrm>
            <a:off x="131181" y="863444"/>
            <a:ext cx="7281002" cy="5590565"/>
          </a:xfrm>
        </p:spPr>
        <p:txBody>
          <a:bodyPr/>
          <a:lstStyle/>
          <a:p>
            <a:r>
              <a:rPr lang="en-US" dirty="0" err="1"/>
              <a:t>CoAP</a:t>
            </a:r>
            <a:r>
              <a:rPr lang="en-US" dirty="0"/>
              <a:t> has four layers:</a:t>
            </a:r>
          </a:p>
          <a:p>
            <a:pPr marL="457200" indent="-457200">
              <a:buFont typeface="+mj-lt"/>
              <a:buAutoNum type="arabicPeriod"/>
            </a:pPr>
            <a:r>
              <a:rPr lang="en-US" dirty="0"/>
              <a:t>UDP</a:t>
            </a:r>
          </a:p>
          <a:p>
            <a:pPr marL="457200" indent="-457200">
              <a:buFont typeface="+mj-lt"/>
              <a:buAutoNum type="arabicPeriod"/>
            </a:pPr>
            <a:r>
              <a:rPr lang="en-US" dirty="0"/>
              <a:t>Messages</a:t>
            </a:r>
          </a:p>
          <a:p>
            <a:pPr marL="457200" indent="-457200">
              <a:buFont typeface="+mj-lt"/>
              <a:buAutoNum type="arabicPeriod"/>
            </a:pPr>
            <a:r>
              <a:rPr lang="en-US" dirty="0"/>
              <a:t>Request-Response</a:t>
            </a:r>
          </a:p>
          <a:p>
            <a:pPr marL="457200" indent="-457200">
              <a:buFont typeface="+mj-lt"/>
              <a:buAutoNum type="arabicPeriod"/>
            </a:pPr>
            <a:r>
              <a:rPr lang="en-US" dirty="0"/>
              <a:t>Application</a:t>
            </a:r>
          </a:p>
          <a:p>
            <a:r>
              <a:rPr lang="en-US" dirty="0"/>
              <a:t>The message layer is designed to deal with UDP and asynchronous switching.</a:t>
            </a:r>
          </a:p>
          <a:p>
            <a:r>
              <a:rPr lang="en-US" dirty="0"/>
              <a:t>The request/response layer concerns communication method and deal with request/response messages.</a:t>
            </a:r>
          </a:p>
          <a:p>
            <a:r>
              <a:rPr lang="en-US" dirty="0"/>
              <a:t>In the request/response layer, clients may use GET/PUT/DELET methods to transmit the message.</a:t>
            </a:r>
          </a:p>
          <a:p>
            <a:endParaRPr lang="en-US" dirty="0"/>
          </a:p>
        </p:txBody>
      </p:sp>
      <p:sp>
        <p:nvSpPr>
          <p:cNvPr id="4" name="Rectangle 3"/>
          <p:cNvSpPr/>
          <p:nvPr/>
        </p:nvSpPr>
        <p:spPr>
          <a:xfrm>
            <a:off x="8229600" y="4114800"/>
            <a:ext cx="36576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UDP</a:t>
            </a:r>
            <a:endParaRPr lang="en-IN" dirty="0"/>
          </a:p>
        </p:txBody>
      </p:sp>
      <p:sp>
        <p:nvSpPr>
          <p:cNvPr id="5" name="Rectangle 4"/>
          <p:cNvSpPr/>
          <p:nvPr/>
        </p:nvSpPr>
        <p:spPr>
          <a:xfrm>
            <a:off x="8229600" y="3200400"/>
            <a:ext cx="36576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Messages</a:t>
            </a:r>
            <a:endParaRPr lang="en-IN" dirty="0"/>
          </a:p>
        </p:txBody>
      </p:sp>
      <p:sp>
        <p:nvSpPr>
          <p:cNvPr id="6" name="Rectangle 5"/>
          <p:cNvSpPr/>
          <p:nvPr/>
        </p:nvSpPr>
        <p:spPr>
          <a:xfrm>
            <a:off x="8229600" y="2286000"/>
            <a:ext cx="36576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Request/Response</a:t>
            </a:r>
            <a:endParaRPr lang="en-IN" dirty="0"/>
          </a:p>
        </p:txBody>
      </p:sp>
      <p:sp>
        <p:nvSpPr>
          <p:cNvPr id="7" name="Rectangle 6"/>
          <p:cNvSpPr/>
          <p:nvPr/>
        </p:nvSpPr>
        <p:spPr>
          <a:xfrm>
            <a:off x="8229600" y="1371600"/>
            <a:ext cx="36576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Application</a:t>
            </a:r>
            <a:endParaRPr lang="en-IN" dirty="0"/>
          </a:p>
        </p:txBody>
      </p:sp>
    </p:spTree>
    <p:extLst>
      <p:ext uri="{BB962C8B-B14F-4D97-AF65-F5344CB8AC3E}">
        <p14:creationId xmlns:p14="http://schemas.microsoft.com/office/powerpoint/2010/main" val="938980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500"/>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fade">
                                      <p:cBhvr>
                                        <p:cTn id="57" dur="5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Layer in </a:t>
            </a:r>
            <a:r>
              <a:rPr lang="en-US" dirty="0" err="1"/>
              <a:t>CoAP</a:t>
            </a:r>
            <a:endParaRPr lang="en-US" dirty="0"/>
          </a:p>
        </p:txBody>
      </p:sp>
      <p:sp>
        <p:nvSpPr>
          <p:cNvPr id="3" name="Content Placeholder 2"/>
          <p:cNvSpPr>
            <a:spLocks noGrp="1"/>
          </p:cNvSpPr>
          <p:nvPr>
            <p:ph idx="1"/>
          </p:nvPr>
        </p:nvSpPr>
        <p:spPr>
          <a:xfrm>
            <a:off x="131180" y="863445"/>
            <a:ext cx="11929641" cy="2629264"/>
          </a:xfrm>
        </p:spPr>
        <p:txBody>
          <a:bodyPr/>
          <a:lstStyle/>
          <a:p>
            <a:r>
              <a:rPr lang="en-US" dirty="0" err="1"/>
              <a:t>CoAP</a:t>
            </a:r>
            <a:r>
              <a:rPr lang="en-US" dirty="0"/>
              <a:t> message layer supports four types of messages:</a:t>
            </a:r>
          </a:p>
          <a:p>
            <a:pPr marL="457200" indent="-457200">
              <a:buFont typeface="+mj-lt"/>
              <a:buAutoNum type="arabicPeriod"/>
            </a:pPr>
            <a:r>
              <a:rPr lang="en-US" dirty="0">
                <a:solidFill>
                  <a:schemeClr val="accent6"/>
                </a:solidFill>
              </a:rPr>
              <a:t>Con</a:t>
            </a:r>
            <a:r>
              <a:rPr lang="en-US" dirty="0"/>
              <a:t>firmable – Reliable Messaging (CON):</a:t>
            </a:r>
          </a:p>
          <a:p>
            <a:pPr lvl="1"/>
            <a:r>
              <a:rPr lang="en-US" dirty="0"/>
              <a:t>This is reliable approach because the retransmission of message occurs until the acknowledgement of the same message ID is received.</a:t>
            </a:r>
          </a:p>
          <a:p>
            <a:pPr lvl="1"/>
            <a:r>
              <a:rPr lang="en-US" dirty="0"/>
              <a:t>If there is a timeout or fail of acknowledgement, the RST message will be sent from the server as a response.</a:t>
            </a:r>
          </a:p>
          <a:p>
            <a:pPr lvl="1"/>
            <a:r>
              <a:rPr lang="en-US" dirty="0"/>
              <a:t>Hence, the client will retransmit the message, this resolves the retransmission and it is considered a reliable approach.</a:t>
            </a:r>
          </a:p>
        </p:txBody>
      </p:sp>
      <p:grpSp>
        <p:nvGrpSpPr>
          <p:cNvPr id="13" name="Group 12"/>
          <p:cNvGrpSpPr/>
          <p:nvPr/>
        </p:nvGrpSpPr>
        <p:grpSpPr>
          <a:xfrm>
            <a:off x="3643746" y="3215380"/>
            <a:ext cx="4682836" cy="3264131"/>
            <a:chOff x="3643746" y="3215380"/>
            <a:chExt cx="4682836" cy="3264131"/>
          </a:xfrm>
        </p:grpSpPr>
        <p:sp>
          <p:nvSpPr>
            <p:cNvPr id="4" name="Oval 3"/>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5" name="Oval 4"/>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7" name="Straight Connector 6"/>
            <p:cNvCxnSpPr>
              <a:stCxn id="4"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371109" y="4247638"/>
            <a:ext cx="3228109" cy="369332"/>
            <a:chOff x="4371109" y="4247638"/>
            <a:chExt cx="3228109" cy="369332"/>
          </a:xfrm>
        </p:grpSpPr>
        <p:cxnSp>
          <p:nvCxnSpPr>
            <p:cNvPr id="11" name="Straight Arrow Connector 10"/>
            <p:cNvCxnSpPr/>
            <p:nvPr/>
          </p:nvCxnSpPr>
          <p:spPr>
            <a:xfrm>
              <a:off x="4371109" y="4616970"/>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28573" y="4247638"/>
              <a:ext cx="1313180" cy="369332"/>
            </a:xfrm>
            <a:prstGeom prst="rect">
              <a:avLst/>
            </a:prstGeom>
            <a:noFill/>
          </p:spPr>
          <p:txBody>
            <a:bodyPr wrap="none" rtlCol="0">
              <a:spAutoFit/>
            </a:bodyPr>
            <a:lstStyle/>
            <a:p>
              <a:r>
                <a:rPr lang="en-IN" dirty="0">
                  <a:solidFill>
                    <a:schemeClr val="accent6"/>
                  </a:solidFill>
                </a:rPr>
                <a:t>CON (ADDR)</a:t>
              </a:r>
            </a:p>
          </p:txBody>
        </p:sp>
      </p:grpSp>
    </p:spTree>
    <p:extLst>
      <p:ext uri="{BB962C8B-B14F-4D97-AF65-F5344CB8AC3E}">
        <p14:creationId xmlns:p14="http://schemas.microsoft.com/office/powerpoint/2010/main" val="2646773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Layer in </a:t>
            </a:r>
            <a:r>
              <a:rPr lang="en-US" dirty="0" err="1"/>
              <a:t>CoAP</a:t>
            </a:r>
            <a:r>
              <a:rPr lang="en-US" dirty="0"/>
              <a:t> (Contd.)</a:t>
            </a:r>
          </a:p>
        </p:txBody>
      </p:sp>
      <p:sp>
        <p:nvSpPr>
          <p:cNvPr id="3" name="Content Placeholder 2"/>
          <p:cNvSpPr>
            <a:spLocks noGrp="1"/>
          </p:cNvSpPr>
          <p:nvPr>
            <p:ph idx="1"/>
          </p:nvPr>
        </p:nvSpPr>
        <p:spPr/>
        <p:txBody>
          <a:bodyPr/>
          <a:lstStyle/>
          <a:p>
            <a:pPr marL="457200" indent="-457200">
              <a:buFont typeface="+mj-lt"/>
              <a:buAutoNum type="arabicPeriod" startAt="2"/>
            </a:pPr>
            <a:r>
              <a:rPr lang="en-US" dirty="0">
                <a:solidFill>
                  <a:schemeClr val="accent6"/>
                </a:solidFill>
              </a:rPr>
              <a:t>Non</a:t>
            </a:r>
            <a:r>
              <a:rPr lang="en-US" dirty="0"/>
              <a:t>-confirmable – Non-reliable Messaging (NON):</a:t>
            </a:r>
          </a:p>
          <a:p>
            <a:pPr lvl="1"/>
            <a:r>
              <a:rPr lang="en-US" dirty="0"/>
              <a:t>In this message transmission style, there is no reliability is ensured.</a:t>
            </a:r>
          </a:p>
          <a:p>
            <a:pPr lvl="1"/>
            <a:r>
              <a:rPr lang="en-US" dirty="0"/>
              <a:t>The acknowledgement is not issued by the server.</a:t>
            </a:r>
          </a:p>
          <a:p>
            <a:pPr lvl="1"/>
            <a:r>
              <a:rPr lang="en-US" dirty="0"/>
              <a:t>The message has ID for supervision purpose, if the message is not processed by the server it transmits the RST message.</a:t>
            </a:r>
          </a:p>
        </p:txBody>
      </p:sp>
      <p:grpSp>
        <p:nvGrpSpPr>
          <p:cNvPr id="4" name="Group 3"/>
          <p:cNvGrpSpPr/>
          <p:nvPr/>
        </p:nvGrpSpPr>
        <p:grpSpPr>
          <a:xfrm>
            <a:off x="3643746" y="3215380"/>
            <a:ext cx="4682836" cy="3264131"/>
            <a:chOff x="3643746" y="3215380"/>
            <a:chExt cx="4682836" cy="3264131"/>
          </a:xfrm>
        </p:grpSpPr>
        <p:sp>
          <p:nvSpPr>
            <p:cNvPr id="5" name="Oval 4"/>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6" name="Oval 5"/>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7" name="Straight Connector 6"/>
            <p:cNvCxnSpPr>
              <a:stCxn id="5"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371109" y="4247638"/>
            <a:ext cx="3228109" cy="369332"/>
            <a:chOff x="4371109" y="4247638"/>
            <a:chExt cx="3228109" cy="369332"/>
          </a:xfrm>
        </p:grpSpPr>
        <p:cxnSp>
          <p:nvCxnSpPr>
            <p:cNvPr id="9" name="Straight Arrow Connector 8"/>
            <p:cNvCxnSpPr/>
            <p:nvPr/>
          </p:nvCxnSpPr>
          <p:spPr>
            <a:xfrm>
              <a:off x="4371109" y="4616970"/>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74113" y="4247638"/>
              <a:ext cx="1843774" cy="369332"/>
            </a:xfrm>
            <a:prstGeom prst="rect">
              <a:avLst/>
            </a:prstGeom>
            <a:noFill/>
          </p:spPr>
          <p:txBody>
            <a:bodyPr wrap="none" rtlCol="0">
              <a:spAutoFit/>
            </a:bodyPr>
            <a:lstStyle/>
            <a:p>
              <a:r>
                <a:rPr lang="en-IN" dirty="0">
                  <a:solidFill>
                    <a:schemeClr val="accent6"/>
                  </a:solidFill>
                </a:rPr>
                <a:t>NON [Message ID]</a:t>
              </a:r>
            </a:p>
          </p:txBody>
        </p:sp>
      </p:grpSp>
    </p:spTree>
    <p:extLst>
      <p:ext uri="{BB962C8B-B14F-4D97-AF65-F5344CB8AC3E}">
        <p14:creationId xmlns:p14="http://schemas.microsoft.com/office/powerpoint/2010/main" val="1570665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Layer in </a:t>
            </a:r>
            <a:r>
              <a:rPr lang="en-US" dirty="0" err="1"/>
              <a:t>CoAP</a:t>
            </a:r>
            <a:r>
              <a:rPr lang="en-US" dirty="0"/>
              <a:t> (Contd.)</a:t>
            </a:r>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solidFill>
                  <a:schemeClr val="accent6"/>
                </a:solidFill>
              </a:rPr>
              <a:t>Ack</a:t>
            </a:r>
            <a:r>
              <a:rPr lang="en-US" dirty="0"/>
              <a:t>nowledgement (ACK):</a:t>
            </a:r>
          </a:p>
          <a:p>
            <a:pPr lvl="1"/>
            <a:r>
              <a:rPr lang="en-US" dirty="0"/>
              <a:t>In this messaging, the traditional acknowledgement message sent as usual protocol. </a:t>
            </a:r>
          </a:p>
          <a:p>
            <a:pPr lvl="1"/>
            <a:r>
              <a:rPr lang="en-US" dirty="0"/>
              <a:t>We can compare this with regular handshaking scheme.</a:t>
            </a:r>
          </a:p>
          <a:p>
            <a:pPr lvl="1"/>
            <a:r>
              <a:rPr lang="en-US" dirty="0"/>
              <a:t>The handshake is automated process that establishes a link for communication before actual data transfer begins.</a:t>
            </a:r>
          </a:p>
        </p:txBody>
      </p:sp>
      <p:grpSp>
        <p:nvGrpSpPr>
          <p:cNvPr id="4" name="Group 3"/>
          <p:cNvGrpSpPr/>
          <p:nvPr/>
        </p:nvGrpSpPr>
        <p:grpSpPr>
          <a:xfrm>
            <a:off x="3643746" y="3215380"/>
            <a:ext cx="4682836" cy="3264131"/>
            <a:chOff x="3643746" y="3215380"/>
            <a:chExt cx="4682836" cy="3264131"/>
          </a:xfrm>
        </p:grpSpPr>
        <p:sp>
          <p:nvSpPr>
            <p:cNvPr id="5" name="Oval 4"/>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6" name="Oval 5"/>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7" name="Straight Connector 6"/>
            <p:cNvCxnSpPr>
              <a:stCxn id="5"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371109" y="4247638"/>
            <a:ext cx="3228109" cy="369332"/>
            <a:chOff x="4371109" y="4247638"/>
            <a:chExt cx="3228109" cy="369332"/>
          </a:xfrm>
        </p:grpSpPr>
        <p:cxnSp>
          <p:nvCxnSpPr>
            <p:cNvPr id="9" name="Straight Arrow Connector 8"/>
            <p:cNvCxnSpPr/>
            <p:nvPr/>
          </p:nvCxnSpPr>
          <p:spPr>
            <a:xfrm>
              <a:off x="4371109" y="4616970"/>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28573" y="4247638"/>
              <a:ext cx="1313180" cy="369332"/>
            </a:xfrm>
            <a:prstGeom prst="rect">
              <a:avLst/>
            </a:prstGeom>
            <a:noFill/>
          </p:spPr>
          <p:txBody>
            <a:bodyPr wrap="none" rtlCol="0">
              <a:spAutoFit/>
            </a:bodyPr>
            <a:lstStyle/>
            <a:p>
              <a:r>
                <a:rPr lang="en-IN" dirty="0">
                  <a:solidFill>
                    <a:schemeClr val="accent6"/>
                  </a:solidFill>
                </a:rPr>
                <a:t>CON (ADDR)</a:t>
              </a:r>
            </a:p>
          </p:txBody>
        </p:sp>
      </p:grpSp>
      <p:grpSp>
        <p:nvGrpSpPr>
          <p:cNvPr id="14" name="Group 13"/>
          <p:cNvGrpSpPr/>
          <p:nvPr/>
        </p:nvGrpSpPr>
        <p:grpSpPr>
          <a:xfrm>
            <a:off x="4371109" y="5072098"/>
            <a:ext cx="3228109" cy="369332"/>
            <a:chOff x="4371109" y="5072098"/>
            <a:chExt cx="3228109" cy="369332"/>
          </a:xfrm>
        </p:grpSpPr>
        <p:cxnSp>
          <p:nvCxnSpPr>
            <p:cNvPr id="12" name="Straight Arrow Connector 11"/>
            <p:cNvCxnSpPr/>
            <p:nvPr/>
          </p:nvCxnSpPr>
          <p:spPr>
            <a:xfrm flipH="1">
              <a:off x="4371109" y="5441430"/>
              <a:ext cx="3228109"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28573" y="5072098"/>
              <a:ext cx="1290738" cy="369332"/>
            </a:xfrm>
            <a:prstGeom prst="rect">
              <a:avLst/>
            </a:prstGeom>
            <a:noFill/>
          </p:spPr>
          <p:txBody>
            <a:bodyPr wrap="none" rtlCol="0">
              <a:spAutoFit/>
            </a:bodyPr>
            <a:lstStyle/>
            <a:p>
              <a:r>
                <a:rPr lang="en-IN" dirty="0">
                  <a:solidFill>
                    <a:schemeClr val="tx2"/>
                  </a:solidFill>
                </a:rPr>
                <a:t>ACK (ADDR)</a:t>
              </a:r>
            </a:p>
          </p:txBody>
        </p:sp>
      </p:grpSp>
    </p:spTree>
    <p:extLst>
      <p:ext uri="{BB962C8B-B14F-4D97-AF65-F5344CB8AC3E}">
        <p14:creationId xmlns:p14="http://schemas.microsoft.com/office/powerpoint/2010/main" val="2401711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Layer in </a:t>
            </a:r>
            <a:r>
              <a:rPr lang="en-US" dirty="0" err="1"/>
              <a:t>CoAP</a:t>
            </a:r>
            <a:r>
              <a:rPr lang="en-US" dirty="0"/>
              <a:t> (Contd.)</a:t>
            </a:r>
          </a:p>
        </p:txBody>
      </p:sp>
      <p:sp>
        <p:nvSpPr>
          <p:cNvPr id="3" name="Content Placeholder 2"/>
          <p:cNvSpPr>
            <a:spLocks noGrp="1"/>
          </p:cNvSpPr>
          <p:nvPr>
            <p:ph idx="1"/>
          </p:nvPr>
        </p:nvSpPr>
        <p:spPr/>
        <p:txBody>
          <a:bodyPr/>
          <a:lstStyle/>
          <a:p>
            <a:pPr marL="457200" indent="-457200">
              <a:buFont typeface="+mj-lt"/>
              <a:buAutoNum type="arabicPeriod" startAt="4"/>
            </a:pPr>
            <a:r>
              <a:rPr lang="en-US" dirty="0"/>
              <a:t>Reset (RST):</a:t>
            </a:r>
          </a:p>
          <a:p>
            <a:pPr lvl="1"/>
            <a:r>
              <a:rPr lang="en-US" dirty="0"/>
              <a:t>The receiver is expecting the message from sender of a particular message ID.</a:t>
            </a:r>
          </a:p>
          <a:p>
            <a:pPr lvl="1"/>
            <a:r>
              <a:rPr lang="en-US" dirty="0"/>
              <a:t>If no message is processed or received before specific amount of time (called timeout), the message called RESET is transmitted from receiver.</a:t>
            </a:r>
          </a:p>
          <a:p>
            <a:pPr lvl="1"/>
            <a:r>
              <a:rPr lang="en-US" dirty="0"/>
              <a:t>This message informs the sender that there is a trouble in transmission of messages.</a:t>
            </a:r>
          </a:p>
        </p:txBody>
      </p:sp>
      <p:grpSp>
        <p:nvGrpSpPr>
          <p:cNvPr id="4" name="Group 3"/>
          <p:cNvGrpSpPr/>
          <p:nvPr/>
        </p:nvGrpSpPr>
        <p:grpSpPr>
          <a:xfrm>
            <a:off x="3643746" y="3215380"/>
            <a:ext cx="4682836" cy="3264131"/>
            <a:chOff x="3643746" y="3215380"/>
            <a:chExt cx="4682836" cy="3264131"/>
          </a:xfrm>
        </p:grpSpPr>
        <p:sp>
          <p:nvSpPr>
            <p:cNvPr id="5" name="Oval 4"/>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6" name="Oval 5"/>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7" name="Straight Connector 6"/>
            <p:cNvCxnSpPr>
              <a:stCxn id="5"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371109" y="4247638"/>
            <a:ext cx="3228109" cy="369332"/>
            <a:chOff x="4371109" y="4247638"/>
            <a:chExt cx="3228109" cy="369332"/>
          </a:xfrm>
        </p:grpSpPr>
        <p:cxnSp>
          <p:nvCxnSpPr>
            <p:cNvPr id="9" name="Straight Arrow Connector 8"/>
            <p:cNvCxnSpPr/>
            <p:nvPr/>
          </p:nvCxnSpPr>
          <p:spPr>
            <a:xfrm>
              <a:off x="4371109" y="4616970"/>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28573" y="4247638"/>
              <a:ext cx="1313180" cy="369332"/>
            </a:xfrm>
            <a:prstGeom prst="rect">
              <a:avLst/>
            </a:prstGeom>
            <a:noFill/>
          </p:spPr>
          <p:txBody>
            <a:bodyPr wrap="none" rtlCol="0">
              <a:spAutoFit/>
            </a:bodyPr>
            <a:lstStyle/>
            <a:p>
              <a:r>
                <a:rPr lang="en-IN" dirty="0">
                  <a:solidFill>
                    <a:schemeClr val="accent6"/>
                  </a:solidFill>
                </a:rPr>
                <a:t>CON (ADDR)</a:t>
              </a:r>
            </a:p>
          </p:txBody>
        </p:sp>
      </p:grpSp>
      <p:grpSp>
        <p:nvGrpSpPr>
          <p:cNvPr id="16" name="Group 15"/>
          <p:cNvGrpSpPr/>
          <p:nvPr/>
        </p:nvGrpSpPr>
        <p:grpSpPr>
          <a:xfrm>
            <a:off x="2758728" y="4616970"/>
            <a:ext cx="1363567" cy="1678899"/>
            <a:chOff x="2758728" y="4616970"/>
            <a:chExt cx="1363567" cy="1678899"/>
          </a:xfrm>
        </p:grpSpPr>
        <p:sp>
          <p:nvSpPr>
            <p:cNvPr id="13" name="Left Brace 12"/>
            <p:cNvSpPr/>
            <p:nvPr/>
          </p:nvSpPr>
          <p:spPr>
            <a:xfrm>
              <a:off x="3942413" y="4616970"/>
              <a:ext cx="179882" cy="167889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p:cNvSpPr txBox="1"/>
            <p:nvPr/>
          </p:nvSpPr>
          <p:spPr>
            <a:xfrm>
              <a:off x="2758728" y="5271753"/>
              <a:ext cx="934871" cy="369332"/>
            </a:xfrm>
            <a:prstGeom prst="rect">
              <a:avLst/>
            </a:prstGeom>
            <a:noFill/>
          </p:spPr>
          <p:txBody>
            <a:bodyPr wrap="none" rtlCol="0">
              <a:spAutoFit/>
            </a:bodyPr>
            <a:lstStyle/>
            <a:p>
              <a:r>
                <a:rPr lang="en-IN" dirty="0"/>
                <a:t>Timeout</a:t>
              </a:r>
            </a:p>
          </p:txBody>
        </p:sp>
      </p:grpSp>
      <p:grpSp>
        <p:nvGrpSpPr>
          <p:cNvPr id="17" name="Group 16"/>
          <p:cNvGrpSpPr/>
          <p:nvPr/>
        </p:nvGrpSpPr>
        <p:grpSpPr>
          <a:xfrm>
            <a:off x="4371109" y="5926537"/>
            <a:ext cx="3228109" cy="369332"/>
            <a:chOff x="4371109" y="5926537"/>
            <a:chExt cx="3228109" cy="369332"/>
          </a:xfrm>
        </p:grpSpPr>
        <p:cxnSp>
          <p:nvCxnSpPr>
            <p:cNvPr id="12" name="Straight Arrow Connector 11"/>
            <p:cNvCxnSpPr/>
            <p:nvPr/>
          </p:nvCxnSpPr>
          <p:spPr>
            <a:xfrm flipH="1">
              <a:off x="4371109" y="6295869"/>
              <a:ext cx="3228109"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11690" y="5926537"/>
              <a:ext cx="546945" cy="369332"/>
            </a:xfrm>
            <a:prstGeom prst="rect">
              <a:avLst/>
            </a:prstGeom>
            <a:noFill/>
          </p:spPr>
          <p:txBody>
            <a:bodyPr wrap="none" rtlCol="0">
              <a:spAutoFit/>
            </a:bodyPr>
            <a:lstStyle/>
            <a:p>
              <a:r>
                <a:rPr lang="en-IN" dirty="0">
                  <a:solidFill>
                    <a:srgbClr val="FF0000"/>
                  </a:solidFill>
                </a:rPr>
                <a:t>RST</a:t>
              </a:r>
            </a:p>
          </p:txBody>
        </p:sp>
      </p:grpSp>
    </p:spTree>
    <p:extLst>
      <p:ext uri="{BB962C8B-B14F-4D97-AF65-F5344CB8AC3E}">
        <p14:creationId xmlns:p14="http://schemas.microsoft.com/office/powerpoint/2010/main" val="3479250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Request-Response Layer in </a:t>
            </a:r>
            <a:r>
              <a:rPr lang="en-IN" dirty="0" err="1"/>
              <a:t>CoAP</a:t>
            </a:r>
            <a:endParaRPr lang="en-IN" dirty="0"/>
          </a:p>
        </p:txBody>
      </p:sp>
      <p:sp>
        <p:nvSpPr>
          <p:cNvPr id="3" name="Content Placeholder 2"/>
          <p:cNvSpPr>
            <a:spLocks noGrp="1"/>
          </p:cNvSpPr>
          <p:nvPr>
            <p:ph idx="1"/>
          </p:nvPr>
        </p:nvSpPr>
        <p:spPr/>
        <p:txBody>
          <a:bodyPr/>
          <a:lstStyle/>
          <a:p>
            <a:r>
              <a:rPr lang="en-IN" dirty="0"/>
              <a:t>There are three modes in </a:t>
            </a:r>
            <a:r>
              <a:rPr lang="en-IN" dirty="0" err="1"/>
              <a:t>CoAP</a:t>
            </a:r>
            <a:r>
              <a:rPr lang="en-IN" dirty="0"/>
              <a:t> request-response layer.</a:t>
            </a:r>
          </a:p>
          <a:p>
            <a:pPr marL="457200" indent="-457200">
              <a:buFont typeface="+mj-lt"/>
              <a:buAutoNum type="arabicPeriod"/>
            </a:pPr>
            <a:r>
              <a:rPr lang="en-IN" dirty="0"/>
              <a:t>Piggy-Backed:</a:t>
            </a:r>
          </a:p>
          <a:p>
            <a:pPr lvl="1"/>
            <a:r>
              <a:rPr lang="en-IN" dirty="0"/>
              <a:t>In this mode, the client sends the data with particular method (GET, PUT etc.) with token number and CON messaging method.</a:t>
            </a:r>
          </a:p>
          <a:p>
            <a:pPr lvl="1"/>
            <a:r>
              <a:rPr lang="en-IN" dirty="0"/>
              <a:t>The ACK is transmitted by server immediately with corresponding token number and message.</a:t>
            </a:r>
          </a:p>
          <a:p>
            <a:pPr lvl="1"/>
            <a:r>
              <a:rPr lang="en-IN" dirty="0"/>
              <a:t>If the message is not received by server or data is not available then the failure code is embedded in  ACK.</a:t>
            </a:r>
          </a:p>
        </p:txBody>
      </p:sp>
      <p:grpSp>
        <p:nvGrpSpPr>
          <p:cNvPr id="4" name="Group 3"/>
          <p:cNvGrpSpPr/>
          <p:nvPr/>
        </p:nvGrpSpPr>
        <p:grpSpPr>
          <a:xfrm>
            <a:off x="956754" y="3215381"/>
            <a:ext cx="4682836" cy="3264131"/>
            <a:chOff x="3643746" y="3215380"/>
            <a:chExt cx="4682836" cy="3264131"/>
          </a:xfrm>
        </p:grpSpPr>
        <p:sp>
          <p:nvSpPr>
            <p:cNvPr id="5" name="Oval 4"/>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6" name="Oval 5"/>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7" name="Straight Connector 6"/>
            <p:cNvCxnSpPr>
              <a:stCxn id="5"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684117" y="4034293"/>
            <a:ext cx="3228109" cy="923330"/>
            <a:chOff x="1684117" y="4034293"/>
            <a:chExt cx="3228109" cy="923330"/>
          </a:xfrm>
        </p:grpSpPr>
        <p:cxnSp>
          <p:nvCxnSpPr>
            <p:cNvPr id="9" name="Straight Arrow Connector 8"/>
            <p:cNvCxnSpPr/>
            <p:nvPr/>
          </p:nvCxnSpPr>
          <p:spPr>
            <a:xfrm>
              <a:off x="1684117" y="4957623"/>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66853" y="4034293"/>
              <a:ext cx="1662635" cy="923330"/>
            </a:xfrm>
            <a:prstGeom prst="rect">
              <a:avLst/>
            </a:prstGeom>
            <a:noFill/>
          </p:spPr>
          <p:txBody>
            <a:bodyPr wrap="none" rtlCol="0">
              <a:spAutoFit/>
            </a:bodyPr>
            <a:lstStyle/>
            <a:p>
              <a:pPr algn="ctr"/>
              <a:r>
                <a:rPr lang="en-IN" dirty="0">
                  <a:solidFill>
                    <a:schemeClr val="accent6"/>
                  </a:solidFill>
                </a:rPr>
                <a:t>CON (ADDR)</a:t>
              </a:r>
            </a:p>
            <a:p>
              <a:pPr algn="ctr"/>
              <a:r>
                <a:rPr lang="en-IN" dirty="0">
                  <a:solidFill>
                    <a:schemeClr val="accent6"/>
                  </a:solidFill>
                </a:rPr>
                <a:t>GET/Humidity</a:t>
              </a:r>
            </a:p>
            <a:p>
              <a:pPr algn="ctr"/>
              <a:r>
                <a:rPr lang="en-IN" dirty="0">
                  <a:solidFill>
                    <a:schemeClr val="accent6"/>
                  </a:solidFill>
                </a:rPr>
                <a:t>(Token Number)</a:t>
              </a:r>
            </a:p>
          </p:txBody>
        </p:sp>
      </p:grpSp>
      <p:grpSp>
        <p:nvGrpSpPr>
          <p:cNvPr id="23" name="Group 22"/>
          <p:cNvGrpSpPr/>
          <p:nvPr/>
        </p:nvGrpSpPr>
        <p:grpSpPr>
          <a:xfrm>
            <a:off x="1684117" y="5102710"/>
            <a:ext cx="3228109" cy="923331"/>
            <a:chOff x="1684117" y="5102710"/>
            <a:chExt cx="3228109" cy="923331"/>
          </a:xfrm>
        </p:grpSpPr>
        <p:cxnSp>
          <p:nvCxnSpPr>
            <p:cNvPr id="11" name="Straight Arrow Connector 10"/>
            <p:cNvCxnSpPr/>
            <p:nvPr/>
          </p:nvCxnSpPr>
          <p:spPr>
            <a:xfrm flipH="1">
              <a:off x="1684117" y="6026041"/>
              <a:ext cx="3228109"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66853" y="5102710"/>
              <a:ext cx="1662636" cy="923330"/>
            </a:xfrm>
            <a:prstGeom prst="rect">
              <a:avLst/>
            </a:prstGeom>
            <a:noFill/>
          </p:spPr>
          <p:txBody>
            <a:bodyPr wrap="none" rtlCol="0">
              <a:spAutoFit/>
            </a:bodyPr>
            <a:lstStyle/>
            <a:p>
              <a:pPr algn="ctr"/>
              <a:r>
                <a:rPr lang="en-IN" dirty="0">
                  <a:solidFill>
                    <a:schemeClr val="tx2"/>
                  </a:solidFill>
                </a:rPr>
                <a:t>ACK (ADDR)</a:t>
              </a:r>
            </a:p>
            <a:p>
              <a:pPr algn="ctr"/>
              <a:r>
                <a:rPr lang="en-IN" dirty="0">
                  <a:solidFill>
                    <a:schemeClr val="tx2"/>
                  </a:solidFill>
                </a:rPr>
                <a:t>(Token Number)</a:t>
              </a:r>
            </a:p>
            <a:p>
              <a:pPr algn="ctr"/>
              <a:r>
                <a:rPr lang="en-IN" dirty="0">
                  <a:solidFill>
                    <a:schemeClr val="tx2"/>
                  </a:solidFill>
                </a:rPr>
                <a:t>72%</a:t>
              </a:r>
            </a:p>
          </p:txBody>
        </p:sp>
      </p:grpSp>
      <p:grpSp>
        <p:nvGrpSpPr>
          <p:cNvPr id="13" name="Group 12"/>
          <p:cNvGrpSpPr/>
          <p:nvPr/>
        </p:nvGrpSpPr>
        <p:grpSpPr>
          <a:xfrm>
            <a:off x="6907064" y="3215381"/>
            <a:ext cx="4682836" cy="3264131"/>
            <a:chOff x="3643746" y="3215380"/>
            <a:chExt cx="4682836" cy="3264131"/>
          </a:xfrm>
        </p:grpSpPr>
        <p:sp>
          <p:nvSpPr>
            <p:cNvPr id="14" name="Oval 13"/>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15" name="Oval 14"/>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16" name="Straight Connector 15"/>
            <p:cNvCxnSpPr>
              <a:stCxn id="14"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634427" y="4034293"/>
            <a:ext cx="3228109" cy="923330"/>
            <a:chOff x="7634427" y="4034293"/>
            <a:chExt cx="3228109" cy="923330"/>
          </a:xfrm>
        </p:grpSpPr>
        <p:cxnSp>
          <p:nvCxnSpPr>
            <p:cNvPr id="18" name="Straight Arrow Connector 17"/>
            <p:cNvCxnSpPr/>
            <p:nvPr/>
          </p:nvCxnSpPr>
          <p:spPr>
            <a:xfrm>
              <a:off x="7634427" y="4957623"/>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17163" y="4034293"/>
              <a:ext cx="1662635" cy="923330"/>
            </a:xfrm>
            <a:prstGeom prst="rect">
              <a:avLst/>
            </a:prstGeom>
            <a:noFill/>
          </p:spPr>
          <p:txBody>
            <a:bodyPr wrap="none" rtlCol="0">
              <a:spAutoFit/>
            </a:bodyPr>
            <a:lstStyle/>
            <a:p>
              <a:pPr algn="ctr"/>
              <a:r>
                <a:rPr lang="en-IN" dirty="0">
                  <a:solidFill>
                    <a:schemeClr val="accent6"/>
                  </a:solidFill>
                </a:rPr>
                <a:t>CON (ADDR)</a:t>
              </a:r>
            </a:p>
            <a:p>
              <a:pPr algn="ctr"/>
              <a:r>
                <a:rPr lang="en-IN" dirty="0">
                  <a:solidFill>
                    <a:schemeClr val="accent6"/>
                  </a:solidFill>
                </a:rPr>
                <a:t>GET/Humidity</a:t>
              </a:r>
            </a:p>
            <a:p>
              <a:pPr algn="ctr"/>
              <a:r>
                <a:rPr lang="en-IN" dirty="0">
                  <a:solidFill>
                    <a:schemeClr val="accent6"/>
                  </a:solidFill>
                </a:rPr>
                <a:t>(Token Number)</a:t>
              </a:r>
            </a:p>
          </p:txBody>
        </p:sp>
      </p:grpSp>
      <p:grpSp>
        <p:nvGrpSpPr>
          <p:cNvPr id="25" name="Group 24"/>
          <p:cNvGrpSpPr/>
          <p:nvPr/>
        </p:nvGrpSpPr>
        <p:grpSpPr>
          <a:xfrm>
            <a:off x="7634427" y="5102710"/>
            <a:ext cx="3228109" cy="923331"/>
            <a:chOff x="7634427" y="5102710"/>
            <a:chExt cx="3228109" cy="923331"/>
          </a:xfrm>
        </p:grpSpPr>
        <p:cxnSp>
          <p:nvCxnSpPr>
            <p:cNvPr id="20" name="Straight Arrow Connector 19"/>
            <p:cNvCxnSpPr/>
            <p:nvPr/>
          </p:nvCxnSpPr>
          <p:spPr>
            <a:xfrm flipH="1">
              <a:off x="7634427" y="6026041"/>
              <a:ext cx="3228109"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417163" y="5102710"/>
              <a:ext cx="1662636" cy="923330"/>
            </a:xfrm>
            <a:prstGeom prst="rect">
              <a:avLst/>
            </a:prstGeom>
            <a:noFill/>
          </p:spPr>
          <p:txBody>
            <a:bodyPr wrap="none" rtlCol="0">
              <a:spAutoFit/>
            </a:bodyPr>
            <a:lstStyle/>
            <a:p>
              <a:pPr algn="ctr"/>
              <a:r>
                <a:rPr lang="en-IN" dirty="0">
                  <a:solidFill>
                    <a:schemeClr val="tx2"/>
                  </a:solidFill>
                </a:rPr>
                <a:t>ACK (ADDR)</a:t>
              </a:r>
            </a:p>
            <a:p>
              <a:pPr algn="ctr"/>
              <a:r>
                <a:rPr lang="en-IN" dirty="0">
                  <a:solidFill>
                    <a:schemeClr val="tx2"/>
                  </a:solidFill>
                </a:rPr>
                <a:t>(Token Number)</a:t>
              </a:r>
            </a:p>
            <a:p>
              <a:pPr algn="ctr"/>
              <a:r>
                <a:rPr lang="en-IN" dirty="0">
                  <a:solidFill>
                    <a:schemeClr val="tx2"/>
                  </a:solidFill>
                </a:rPr>
                <a:t>NOT FOUND</a:t>
              </a:r>
            </a:p>
          </p:txBody>
        </p:sp>
      </p:grpSp>
    </p:spTree>
    <p:extLst>
      <p:ext uri="{BB962C8B-B14F-4D97-AF65-F5344CB8AC3E}">
        <p14:creationId xmlns:p14="http://schemas.microsoft.com/office/powerpoint/2010/main" val="357720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a:t>Request-Response Layer in </a:t>
            </a:r>
            <a:r>
              <a:rPr lang="en-IN" dirty="0" err="1"/>
              <a:t>CoAP</a:t>
            </a:r>
            <a:r>
              <a:rPr lang="en-IN" dirty="0"/>
              <a:t> (Contd.)</a:t>
            </a:r>
          </a:p>
        </p:txBody>
      </p:sp>
      <p:sp>
        <p:nvSpPr>
          <p:cNvPr id="3" name="Content Placeholder 2"/>
          <p:cNvSpPr>
            <a:spLocks noGrp="1"/>
          </p:cNvSpPr>
          <p:nvPr>
            <p:ph idx="1"/>
          </p:nvPr>
        </p:nvSpPr>
        <p:spPr>
          <a:xfrm>
            <a:off x="131181" y="863444"/>
            <a:ext cx="6648774" cy="5590565"/>
          </a:xfrm>
        </p:spPr>
        <p:txBody>
          <a:bodyPr/>
          <a:lstStyle/>
          <a:p>
            <a:pPr marL="457200" indent="-457200">
              <a:buFont typeface="+mj-lt"/>
              <a:buAutoNum type="arabicPeriod" startAt="2"/>
            </a:pPr>
            <a:r>
              <a:rPr lang="en-IN" dirty="0"/>
              <a:t>Separate Response:</a:t>
            </a:r>
          </a:p>
          <a:p>
            <a:pPr lvl="1"/>
            <a:r>
              <a:rPr lang="en-IN" dirty="0"/>
              <a:t>In this mode, the client sends the data with particular method (GET, PUT etc.) with token number and CON messaging method.</a:t>
            </a:r>
          </a:p>
          <a:p>
            <a:pPr lvl="1"/>
            <a:r>
              <a:rPr lang="en-IN" dirty="0"/>
              <a:t>If the server is unable to respond immediately, an empty ACK will be reverted.</a:t>
            </a:r>
          </a:p>
          <a:p>
            <a:pPr lvl="1"/>
            <a:r>
              <a:rPr lang="en-IN" dirty="0"/>
              <a:t>After some time, when the server is able to send the response, it sends a CON message with data.</a:t>
            </a:r>
          </a:p>
          <a:p>
            <a:pPr lvl="1"/>
            <a:r>
              <a:rPr lang="en-IN" dirty="0"/>
              <a:t>In response to that, ACK is sent back from client to server.</a:t>
            </a:r>
          </a:p>
        </p:txBody>
      </p:sp>
      <p:grpSp>
        <p:nvGrpSpPr>
          <p:cNvPr id="4" name="Group 3"/>
          <p:cNvGrpSpPr/>
          <p:nvPr/>
        </p:nvGrpSpPr>
        <p:grpSpPr>
          <a:xfrm>
            <a:off x="7386750" y="863444"/>
            <a:ext cx="4682836" cy="5641571"/>
            <a:chOff x="3643746" y="3215380"/>
            <a:chExt cx="4682836" cy="5641571"/>
          </a:xfrm>
        </p:grpSpPr>
        <p:sp>
          <p:nvSpPr>
            <p:cNvPr id="5" name="Oval 4"/>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6" name="Oval 5"/>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7" name="Straight Connector 6"/>
            <p:cNvCxnSpPr>
              <a:stCxn id="5" idx="4"/>
            </p:cNvCxnSpPr>
            <p:nvPr/>
          </p:nvCxnSpPr>
          <p:spPr>
            <a:xfrm flipH="1">
              <a:off x="4371109" y="4102071"/>
              <a:ext cx="1" cy="47548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4"/>
            </p:cNvCxnSpPr>
            <p:nvPr/>
          </p:nvCxnSpPr>
          <p:spPr>
            <a:xfrm flipH="1">
              <a:off x="7599218" y="4102071"/>
              <a:ext cx="1" cy="475488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114113" y="1682356"/>
            <a:ext cx="3228109" cy="923330"/>
            <a:chOff x="8114113" y="1682356"/>
            <a:chExt cx="3228109" cy="923330"/>
          </a:xfrm>
        </p:grpSpPr>
        <p:cxnSp>
          <p:nvCxnSpPr>
            <p:cNvPr id="9" name="Straight Arrow Connector 8"/>
            <p:cNvCxnSpPr/>
            <p:nvPr/>
          </p:nvCxnSpPr>
          <p:spPr>
            <a:xfrm>
              <a:off x="8114113" y="2605686"/>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896849" y="1682356"/>
              <a:ext cx="1662635" cy="923330"/>
            </a:xfrm>
            <a:prstGeom prst="rect">
              <a:avLst/>
            </a:prstGeom>
            <a:noFill/>
          </p:spPr>
          <p:txBody>
            <a:bodyPr wrap="none" rtlCol="0">
              <a:spAutoFit/>
            </a:bodyPr>
            <a:lstStyle/>
            <a:p>
              <a:pPr algn="ctr"/>
              <a:r>
                <a:rPr lang="en-IN" dirty="0">
                  <a:solidFill>
                    <a:schemeClr val="accent6"/>
                  </a:solidFill>
                </a:rPr>
                <a:t>CON (ADDR)</a:t>
              </a:r>
            </a:p>
            <a:p>
              <a:pPr algn="ctr"/>
              <a:r>
                <a:rPr lang="en-IN" dirty="0">
                  <a:solidFill>
                    <a:schemeClr val="accent6"/>
                  </a:solidFill>
                </a:rPr>
                <a:t>GET/Humidity</a:t>
              </a:r>
            </a:p>
            <a:p>
              <a:pPr algn="ctr"/>
              <a:r>
                <a:rPr lang="en-IN" dirty="0">
                  <a:solidFill>
                    <a:schemeClr val="accent6"/>
                  </a:solidFill>
                </a:rPr>
                <a:t>(Token Number)</a:t>
              </a:r>
            </a:p>
          </p:txBody>
        </p:sp>
      </p:grpSp>
      <p:grpSp>
        <p:nvGrpSpPr>
          <p:cNvPr id="19" name="Group 18"/>
          <p:cNvGrpSpPr/>
          <p:nvPr/>
        </p:nvGrpSpPr>
        <p:grpSpPr>
          <a:xfrm>
            <a:off x="8114113" y="3089488"/>
            <a:ext cx="3228109" cy="371749"/>
            <a:chOff x="8114113" y="3089488"/>
            <a:chExt cx="3228109" cy="371749"/>
          </a:xfrm>
        </p:grpSpPr>
        <p:cxnSp>
          <p:nvCxnSpPr>
            <p:cNvPr id="11" name="Straight Arrow Connector 10"/>
            <p:cNvCxnSpPr/>
            <p:nvPr/>
          </p:nvCxnSpPr>
          <p:spPr>
            <a:xfrm flipH="1">
              <a:off x="8114113" y="3089488"/>
              <a:ext cx="3228109"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441069" y="3091905"/>
              <a:ext cx="574196" cy="369332"/>
            </a:xfrm>
            <a:prstGeom prst="rect">
              <a:avLst/>
            </a:prstGeom>
            <a:noFill/>
          </p:spPr>
          <p:txBody>
            <a:bodyPr wrap="none" rtlCol="0">
              <a:spAutoFit/>
            </a:bodyPr>
            <a:lstStyle/>
            <a:p>
              <a:pPr algn="ctr"/>
              <a:r>
                <a:rPr lang="en-IN" dirty="0">
                  <a:solidFill>
                    <a:schemeClr val="tx2"/>
                  </a:solidFill>
                </a:rPr>
                <a:t>ACK</a:t>
              </a:r>
            </a:p>
          </p:txBody>
        </p:sp>
      </p:grpSp>
      <p:grpSp>
        <p:nvGrpSpPr>
          <p:cNvPr id="21" name="Group 20"/>
          <p:cNvGrpSpPr/>
          <p:nvPr/>
        </p:nvGrpSpPr>
        <p:grpSpPr>
          <a:xfrm>
            <a:off x="8114113" y="6160850"/>
            <a:ext cx="3228109" cy="369332"/>
            <a:chOff x="8114113" y="6160850"/>
            <a:chExt cx="3228109" cy="369332"/>
          </a:xfrm>
        </p:grpSpPr>
        <p:cxnSp>
          <p:nvCxnSpPr>
            <p:cNvPr id="15" name="Straight Arrow Connector 14"/>
            <p:cNvCxnSpPr/>
            <p:nvPr/>
          </p:nvCxnSpPr>
          <p:spPr>
            <a:xfrm>
              <a:off x="8114113" y="6160850"/>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441069" y="6160850"/>
              <a:ext cx="574196" cy="369332"/>
            </a:xfrm>
            <a:prstGeom prst="rect">
              <a:avLst/>
            </a:prstGeom>
            <a:noFill/>
          </p:spPr>
          <p:txBody>
            <a:bodyPr wrap="none" rtlCol="0">
              <a:spAutoFit/>
            </a:bodyPr>
            <a:lstStyle/>
            <a:p>
              <a:pPr algn="ctr"/>
              <a:r>
                <a:rPr lang="en-IN" dirty="0">
                  <a:solidFill>
                    <a:schemeClr val="accent6"/>
                  </a:solidFill>
                </a:rPr>
                <a:t>ACK</a:t>
              </a:r>
            </a:p>
          </p:txBody>
        </p:sp>
      </p:grpSp>
      <p:grpSp>
        <p:nvGrpSpPr>
          <p:cNvPr id="20" name="Group 19"/>
          <p:cNvGrpSpPr/>
          <p:nvPr/>
        </p:nvGrpSpPr>
        <p:grpSpPr>
          <a:xfrm>
            <a:off x="8114113" y="4707271"/>
            <a:ext cx="3228109" cy="923330"/>
            <a:chOff x="8114113" y="4707271"/>
            <a:chExt cx="3228109" cy="923330"/>
          </a:xfrm>
        </p:grpSpPr>
        <p:cxnSp>
          <p:nvCxnSpPr>
            <p:cNvPr id="14" name="Straight Arrow Connector 13"/>
            <p:cNvCxnSpPr/>
            <p:nvPr/>
          </p:nvCxnSpPr>
          <p:spPr>
            <a:xfrm flipH="1">
              <a:off x="8114113" y="5630601"/>
              <a:ext cx="3228109"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96849" y="4707271"/>
              <a:ext cx="1662635" cy="923330"/>
            </a:xfrm>
            <a:prstGeom prst="rect">
              <a:avLst/>
            </a:prstGeom>
            <a:noFill/>
          </p:spPr>
          <p:txBody>
            <a:bodyPr wrap="none" rtlCol="0">
              <a:spAutoFit/>
            </a:bodyPr>
            <a:lstStyle/>
            <a:p>
              <a:pPr algn="ctr"/>
              <a:r>
                <a:rPr lang="en-IN" dirty="0">
                  <a:solidFill>
                    <a:schemeClr val="tx2"/>
                  </a:solidFill>
                </a:rPr>
                <a:t>CON (ADDR)</a:t>
              </a:r>
            </a:p>
            <a:p>
              <a:pPr algn="ctr"/>
              <a:r>
                <a:rPr lang="en-IN" dirty="0">
                  <a:solidFill>
                    <a:schemeClr val="tx2"/>
                  </a:solidFill>
                </a:rPr>
                <a:t>(Token Number)</a:t>
              </a:r>
            </a:p>
            <a:p>
              <a:pPr algn="ctr"/>
              <a:r>
                <a:rPr lang="en-IN" dirty="0">
                  <a:solidFill>
                    <a:schemeClr val="tx2"/>
                  </a:solidFill>
                </a:rPr>
                <a:t>60%</a:t>
              </a:r>
            </a:p>
          </p:txBody>
        </p:sp>
      </p:grpSp>
      <p:sp>
        <p:nvSpPr>
          <p:cNvPr id="18" name="TextBox 17"/>
          <p:cNvSpPr txBox="1"/>
          <p:nvPr/>
        </p:nvSpPr>
        <p:spPr>
          <a:xfrm>
            <a:off x="9605378" y="3461237"/>
            <a:ext cx="245580" cy="1200329"/>
          </a:xfrm>
          <a:prstGeom prst="rect">
            <a:avLst/>
          </a:prstGeom>
          <a:noFill/>
        </p:spPr>
        <p:txBody>
          <a:bodyPr wrap="none" rtlCol="0">
            <a:spAutoFit/>
          </a:bodyPr>
          <a:lstStyle/>
          <a:p>
            <a:r>
              <a:rPr lang="en-IN" dirty="0"/>
              <a:t>.</a:t>
            </a:r>
          </a:p>
          <a:p>
            <a:r>
              <a:rPr lang="en-IN" dirty="0"/>
              <a:t>.</a:t>
            </a:r>
          </a:p>
          <a:p>
            <a:r>
              <a:rPr lang="en-IN" dirty="0"/>
              <a:t>.</a:t>
            </a:r>
          </a:p>
          <a:p>
            <a:r>
              <a:rPr lang="en-IN" dirty="0"/>
              <a:t>.</a:t>
            </a:r>
          </a:p>
        </p:txBody>
      </p:sp>
    </p:spTree>
    <p:extLst>
      <p:ext uri="{BB962C8B-B14F-4D97-AF65-F5344CB8AC3E}">
        <p14:creationId xmlns:p14="http://schemas.microsoft.com/office/powerpoint/2010/main" val="919487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Messaging Protocols in IoT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734654"/>
            <a:ext cx="11929641" cy="5590565"/>
          </a:xfrm>
        </p:spPr>
        <p:txBody>
          <a:bodyPr/>
          <a:lstStyle/>
          <a:p>
            <a:r>
              <a:rPr lang="en-US" dirty="0"/>
              <a:t>Messaging protocols are very important for the transfer of data in terms of messages.</a:t>
            </a:r>
          </a:p>
          <a:p>
            <a:r>
              <a:rPr lang="en-US" dirty="0"/>
              <a:t>They are useful for send/receive of a message to/from the cloud in IoT applications.</a:t>
            </a:r>
          </a:p>
          <a:p>
            <a:r>
              <a:rPr lang="en-US" dirty="0"/>
              <a:t>In the section, two messaging protocols are discussed.</a:t>
            </a:r>
          </a:p>
          <a:p>
            <a:pPr marL="457200" indent="-457200">
              <a:buFont typeface="+mj-lt"/>
              <a:buAutoNum type="arabicPeriod"/>
            </a:pPr>
            <a:r>
              <a:rPr lang="en-US" dirty="0"/>
              <a:t>Message Queuing Telemetry Transport (MQTT)</a:t>
            </a:r>
          </a:p>
          <a:p>
            <a:pPr marL="457200" indent="-457200">
              <a:buFont typeface="+mj-lt"/>
              <a:buAutoNum type="arabicPeriod"/>
            </a:pPr>
            <a:r>
              <a:rPr lang="en-US" dirty="0"/>
              <a:t>Constrained Application Protocol (</a:t>
            </a:r>
            <a:r>
              <a:rPr lang="en-US" dirty="0" err="1"/>
              <a:t>CoAP</a:t>
            </a:r>
            <a:r>
              <a:rPr lang="en-US" dirty="0"/>
              <a:t>)</a:t>
            </a:r>
          </a:p>
        </p:txBody>
      </p:sp>
      <p:pic>
        <p:nvPicPr>
          <p:cNvPr id="1026" name="Picture 2" descr="Messaging Apps Most Used in The Middle East - TechRa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1997" y="3325945"/>
            <a:ext cx="537882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5" y="3325945"/>
            <a:ext cx="3288418" cy="2286000"/>
          </a:xfrm>
          <a:prstGeom prst="rect">
            <a:avLst/>
          </a:prstGeom>
        </p:spPr>
      </p:pic>
      <p:pic>
        <p:nvPicPr>
          <p:cNvPr id="1030" name="Picture 6" descr="A Close Look at IoT Internet Protocols - Bridger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735" y="3325945"/>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00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fade">
                                      <p:cBhvr>
                                        <p:cTn id="3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Request-Response Layer in </a:t>
            </a:r>
            <a:r>
              <a:rPr lang="en-IN" dirty="0" err="1"/>
              <a:t>CoAP</a:t>
            </a:r>
            <a:r>
              <a:rPr lang="en-IN" dirty="0"/>
              <a:t> (Contd.)</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t>Non-Confirmable Request and  Response:</a:t>
            </a:r>
          </a:p>
          <a:p>
            <a:pPr lvl="1"/>
            <a:r>
              <a:rPr lang="en-IN" dirty="0"/>
              <a:t>In this mode, the client sends the data with particular method (GET, PUT etc.) with token number and NON messaging method.</a:t>
            </a:r>
            <a:r>
              <a:rPr lang="en-US" dirty="0"/>
              <a:t> </a:t>
            </a:r>
          </a:p>
          <a:p>
            <a:pPr lvl="1"/>
            <a:r>
              <a:rPr lang="en-US" dirty="0"/>
              <a:t>The server does not give ACK in NON messaging method, so it will send a NON type response in return with token number and its data.</a:t>
            </a:r>
          </a:p>
        </p:txBody>
      </p:sp>
      <p:grpSp>
        <p:nvGrpSpPr>
          <p:cNvPr id="14" name="Group 13"/>
          <p:cNvGrpSpPr/>
          <p:nvPr/>
        </p:nvGrpSpPr>
        <p:grpSpPr>
          <a:xfrm>
            <a:off x="4029737" y="3189878"/>
            <a:ext cx="4682836" cy="3264131"/>
            <a:chOff x="3643746" y="3215380"/>
            <a:chExt cx="4682836" cy="3264131"/>
          </a:xfrm>
        </p:grpSpPr>
        <p:sp>
          <p:nvSpPr>
            <p:cNvPr id="15" name="Oval 14"/>
            <p:cNvSpPr/>
            <p:nvPr/>
          </p:nvSpPr>
          <p:spPr>
            <a:xfrm>
              <a:off x="3643746"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Client</a:t>
              </a:r>
            </a:p>
          </p:txBody>
        </p:sp>
        <p:sp>
          <p:nvSpPr>
            <p:cNvPr id="16" name="Oval 15"/>
            <p:cNvSpPr/>
            <p:nvPr/>
          </p:nvSpPr>
          <p:spPr>
            <a:xfrm>
              <a:off x="6871855" y="3215380"/>
              <a:ext cx="1454727" cy="88669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Server</a:t>
              </a:r>
            </a:p>
          </p:txBody>
        </p:sp>
        <p:cxnSp>
          <p:nvCxnSpPr>
            <p:cNvPr id="17" name="Straight Connector 16"/>
            <p:cNvCxnSpPr>
              <a:stCxn id="15" idx="4"/>
            </p:cNvCxnSpPr>
            <p:nvPr/>
          </p:nvCxnSpPr>
          <p:spPr>
            <a:xfrm flipH="1">
              <a:off x="4371109"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4"/>
            </p:cNvCxnSpPr>
            <p:nvPr/>
          </p:nvCxnSpPr>
          <p:spPr>
            <a:xfrm flipH="1">
              <a:off x="7599218" y="4102071"/>
              <a:ext cx="1" cy="237744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4757100" y="4008790"/>
            <a:ext cx="3228109" cy="923330"/>
            <a:chOff x="4757100" y="4008790"/>
            <a:chExt cx="3228109" cy="923330"/>
          </a:xfrm>
        </p:grpSpPr>
        <p:cxnSp>
          <p:nvCxnSpPr>
            <p:cNvPr id="19" name="Straight Arrow Connector 18"/>
            <p:cNvCxnSpPr/>
            <p:nvPr/>
          </p:nvCxnSpPr>
          <p:spPr>
            <a:xfrm>
              <a:off x="4757100" y="4932120"/>
              <a:ext cx="3228109" cy="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34039" y="4008790"/>
              <a:ext cx="1874231" cy="923330"/>
            </a:xfrm>
            <a:prstGeom prst="rect">
              <a:avLst/>
            </a:prstGeom>
            <a:noFill/>
          </p:spPr>
          <p:txBody>
            <a:bodyPr wrap="none" rtlCol="0">
              <a:spAutoFit/>
            </a:bodyPr>
            <a:lstStyle/>
            <a:p>
              <a:pPr algn="ctr"/>
              <a:r>
                <a:rPr lang="en-IN" dirty="0">
                  <a:solidFill>
                    <a:schemeClr val="accent6"/>
                  </a:solidFill>
                </a:rPr>
                <a:t>NON (Message ID)</a:t>
              </a:r>
            </a:p>
            <a:p>
              <a:pPr algn="ctr"/>
              <a:r>
                <a:rPr lang="en-IN" dirty="0">
                  <a:solidFill>
                    <a:schemeClr val="accent6"/>
                  </a:solidFill>
                </a:rPr>
                <a:t>GET/Humidity</a:t>
              </a:r>
            </a:p>
            <a:p>
              <a:pPr algn="ctr"/>
              <a:r>
                <a:rPr lang="en-IN" dirty="0">
                  <a:solidFill>
                    <a:schemeClr val="accent6"/>
                  </a:solidFill>
                </a:rPr>
                <a:t>(Token Number)</a:t>
              </a:r>
            </a:p>
          </p:txBody>
        </p:sp>
      </p:grpSp>
      <p:grpSp>
        <p:nvGrpSpPr>
          <p:cNvPr id="5" name="Group 4"/>
          <p:cNvGrpSpPr/>
          <p:nvPr/>
        </p:nvGrpSpPr>
        <p:grpSpPr>
          <a:xfrm>
            <a:off x="4757100" y="5077207"/>
            <a:ext cx="3228109" cy="923331"/>
            <a:chOff x="4757100" y="5077207"/>
            <a:chExt cx="3228109" cy="923331"/>
          </a:xfrm>
        </p:grpSpPr>
        <p:cxnSp>
          <p:nvCxnSpPr>
            <p:cNvPr id="21" name="Straight Arrow Connector 20"/>
            <p:cNvCxnSpPr/>
            <p:nvPr/>
          </p:nvCxnSpPr>
          <p:spPr>
            <a:xfrm flipH="1">
              <a:off x="4757100" y="6000538"/>
              <a:ext cx="3228109"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34040" y="5077207"/>
              <a:ext cx="1874231" cy="923330"/>
            </a:xfrm>
            <a:prstGeom prst="rect">
              <a:avLst/>
            </a:prstGeom>
            <a:noFill/>
          </p:spPr>
          <p:txBody>
            <a:bodyPr wrap="none" rtlCol="0">
              <a:spAutoFit/>
            </a:bodyPr>
            <a:lstStyle/>
            <a:p>
              <a:pPr algn="ctr"/>
              <a:r>
                <a:rPr lang="en-IN" dirty="0">
                  <a:solidFill>
                    <a:schemeClr val="tx2"/>
                  </a:solidFill>
                </a:rPr>
                <a:t>NON (Message ID)</a:t>
              </a:r>
            </a:p>
            <a:p>
              <a:pPr algn="ctr"/>
              <a:r>
                <a:rPr lang="en-IN" dirty="0">
                  <a:solidFill>
                    <a:schemeClr val="tx2"/>
                  </a:solidFill>
                </a:rPr>
                <a:t>(Token Number)</a:t>
              </a:r>
            </a:p>
            <a:p>
              <a:pPr algn="ctr"/>
              <a:r>
                <a:rPr lang="en-IN" dirty="0">
                  <a:solidFill>
                    <a:schemeClr val="tx2"/>
                  </a:solidFill>
                </a:rPr>
                <a:t>72%</a:t>
              </a:r>
            </a:p>
          </p:txBody>
        </p:sp>
      </p:grpSp>
    </p:spTree>
    <p:extLst>
      <p:ext uri="{BB962C8B-B14F-4D97-AF65-F5344CB8AC3E}">
        <p14:creationId xmlns:p14="http://schemas.microsoft.com/office/powerpoint/2010/main" val="1929394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CoAP</a:t>
            </a:r>
            <a:r>
              <a:rPr lang="en-IN" dirty="0"/>
              <a:t> Message Format</a:t>
            </a:r>
          </a:p>
        </p:txBody>
      </p:sp>
      <p:sp>
        <p:nvSpPr>
          <p:cNvPr id="10" name="Content Placeholder 9"/>
          <p:cNvSpPr>
            <a:spLocks noGrp="1"/>
          </p:cNvSpPr>
          <p:nvPr>
            <p:ph idx="1"/>
          </p:nvPr>
        </p:nvSpPr>
        <p:spPr/>
        <p:txBody>
          <a:bodyPr/>
          <a:lstStyle/>
          <a:p>
            <a:r>
              <a:rPr lang="en-IN" dirty="0"/>
              <a:t>The </a:t>
            </a:r>
            <a:r>
              <a:rPr lang="en-IN" dirty="0" err="1"/>
              <a:t>CoAP</a:t>
            </a:r>
            <a:r>
              <a:rPr lang="en-IN" dirty="0"/>
              <a:t> message format is of 16 Bytes consisting various fields.</a:t>
            </a:r>
          </a:p>
          <a:p>
            <a:r>
              <a:rPr lang="en-IN" dirty="0"/>
              <a:t>V : It refers to version of </a:t>
            </a:r>
            <a:r>
              <a:rPr lang="en-IN" dirty="0" err="1"/>
              <a:t>CoAP</a:t>
            </a:r>
            <a:r>
              <a:rPr lang="en-IN" dirty="0"/>
              <a:t>. It is two bit unsigned integer.</a:t>
            </a:r>
          </a:p>
          <a:p>
            <a:r>
              <a:rPr lang="en-IN" dirty="0"/>
              <a:t>T : It refers to message type. It is also two bit unsigned integer.</a:t>
            </a:r>
          </a:p>
          <a:p>
            <a:pPr lvl="1"/>
            <a:r>
              <a:rPr lang="en-IN" dirty="0"/>
              <a:t>Confirmable (0)</a:t>
            </a:r>
          </a:p>
          <a:p>
            <a:pPr lvl="1"/>
            <a:r>
              <a:rPr lang="en-IN" dirty="0"/>
              <a:t>Non-Confirmable (1)</a:t>
            </a:r>
          </a:p>
          <a:p>
            <a:pPr lvl="1"/>
            <a:r>
              <a:rPr lang="en-IN" dirty="0"/>
              <a:t>ACK (2)</a:t>
            </a:r>
          </a:p>
          <a:p>
            <a:pPr lvl="1"/>
            <a:r>
              <a:rPr lang="en-IN" dirty="0"/>
              <a:t>RESET (3)</a:t>
            </a:r>
          </a:p>
          <a:p>
            <a:pPr lvl="0">
              <a:buClr>
                <a:srgbClr val="B84742"/>
              </a:buClr>
            </a:pPr>
            <a:r>
              <a:rPr lang="en-IN" dirty="0">
                <a:solidFill>
                  <a:srgbClr val="212121"/>
                </a:solidFill>
              </a:rPr>
              <a:t>TKL : It refers to the token length and is four bit unsigned integer.</a:t>
            </a:r>
          </a:p>
          <a:p>
            <a:pPr lvl="0">
              <a:buClr>
                <a:srgbClr val="B84742"/>
              </a:buClr>
            </a:pPr>
            <a:r>
              <a:rPr lang="en-IN" dirty="0">
                <a:solidFill>
                  <a:srgbClr val="212121"/>
                </a:solidFill>
              </a:rPr>
              <a:t>Code: It refers to the response code.</a:t>
            </a:r>
          </a:p>
        </p:txBody>
      </p:sp>
      <p:graphicFrame>
        <p:nvGraphicFramePr>
          <p:cNvPr id="11" name="Content Placeholder 3"/>
          <p:cNvGraphicFramePr>
            <a:graphicFrameLocks/>
          </p:cNvGraphicFramePr>
          <p:nvPr>
            <p:extLst>
              <p:ext uri="{D42A27DB-BD31-4B8C-83A1-F6EECF244321}">
                <p14:modId xmlns:p14="http://schemas.microsoft.com/office/powerpoint/2010/main" val="231341434"/>
              </p:ext>
            </p:extLst>
          </p:nvPr>
        </p:nvGraphicFramePr>
        <p:xfrm>
          <a:off x="145617" y="4465815"/>
          <a:ext cx="11928480" cy="370840"/>
        </p:xfrm>
        <a:graphic>
          <a:graphicData uri="http://schemas.openxmlformats.org/drawingml/2006/table">
            <a:tbl>
              <a:tblPr firstRow="1" bandRow="1">
                <a:tableStyleId>{2D5ABB26-0587-4C30-8999-92F81FD0307C}</a:tableStyleId>
              </a:tblPr>
              <a:tblGrid>
                <a:gridCol w="372765">
                  <a:extLst>
                    <a:ext uri="{9D8B030D-6E8A-4147-A177-3AD203B41FA5}">
                      <a16:colId xmlns:a16="http://schemas.microsoft.com/office/drawing/2014/main" val="20000"/>
                    </a:ext>
                  </a:extLst>
                </a:gridCol>
                <a:gridCol w="372765">
                  <a:extLst>
                    <a:ext uri="{9D8B030D-6E8A-4147-A177-3AD203B41FA5}">
                      <a16:colId xmlns:a16="http://schemas.microsoft.com/office/drawing/2014/main" val="20001"/>
                    </a:ext>
                  </a:extLst>
                </a:gridCol>
                <a:gridCol w="372765">
                  <a:extLst>
                    <a:ext uri="{9D8B030D-6E8A-4147-A177-3AD203B41FA5}">
                      <a16:colId xmlns:a16="http://schemas.microsoft.com/office/drawing/2014/main" val="20002"/>
                    </a:ext>
                  </a:extLst>
                </a:gridCol>
                <a:gridCol w="372765">
                  <a:extLst>
                    <a:ext uri="{9D8B030D-6E8A-4147-A177-3AD203B41FA5}">
                      <a16:colId xmlns:a16="http://schemas.microsoft.com/office/drawing/2014/main" val="20003"/>
                    </a:ext>
                  </a:extLst>
                </a:gridCol>
                <a:gridCol w="372765">
                  <a:extLst>
                    <a:ext uri="{9D8B030D-6E8A-4147-A177-3AD203B41FA5}">
                      <a16:colId xmlns:a16="http://schemas.microsoft.com/office/drawing/2014/main" val="20004"/>
                    </a:ext>
                  </a:extLst>
                </a:gridCol>
                <a:gridCol w="372765">
                  <a:extLst>
                    <a:ext uri="{9D8B030D-6E8A-4147-A177-3AD203B41FA5}">
                      <a16:colId xmlns:a16="http://schemas.microsoft.com/office/drawing/2014/main" val="20005"/>
                    </a:ext>
                  </a:extLst>
                </a:gridCol>
                <a:gridCol w="372765">
                  <a:extLst>
                    <a:ext uri="{9D8B030D-6E8A-4147-A177-3AD203B41FA5}">
                      <a16:colId xmlns:a16="http://schemas.microsoft.com/office/drawing/2014/main" val="20006"/>
                    </a:ext>
                  </a:extLst>
                </a:gridCol>
                <a:gridCol w="372765">
                  <a:extLst>
                    <a:ext uri="{9D8B030D-6E8A-4147-A177-3AD203B41FA5}">
                      <a16:colId xmlns:a16="http://schemas.microsoft.com/office/drawing/2014/main" val="20007"/>
                    </a:ext>
                  </a:extLst>
                </a:gridCol>
                <a:gridCol w="372765">
                  <a:extLst>
                    <a:ext uri="{9D8B030D-6E8A-4147-A177-3AD203B41FA5}">
                      <a16:colId xmlns:a16="http://schemas.microsoft.com/office/drawing/2014/main" val="20008"/>
                    </a:ext>
                  </a:extLst>
                </a:gridCol>
                <a:gridCol w="372765">
                  <a:extLst>
                    <a:ext uri="{9D8B030D-6E8A-4147-A177-3AD203B41FA5}">
                      <a16:colId xmlns:a16="http://schemas.microsoft.com/office/drawing/2014/main" val="20009"/>
                    </a:ext>
                  </a:extLst>
                </a:gridCol>
                <a:gridCol w="372765">
                  <a:extLst>
                    <a:ext uri="{9D8B030D-6E8A-4147-A177-3AD203B41FA5}">
                      <a16:colId xmlns:a16="http://schemas.microsoft.com/office/drawing/2014/main" val="20010"/>
                    </a:ext>
                  </a:extLst>
                </a:gridCol>
                <a:gridCol w="372765">
                  <a:extLst>
                    <a:ext uri="{9D8B030D-6E8A-4147-A177-3AD203B41FA5}">
                      <a16:colId xmlns:a16="http://schemas.microsoft.com/office/drawing/2014/main" val="20011"/>
                    </a:ext>
                  </a:extLst>
                </a:gridCol>
                <a:gridCol w="372765">
                  <a:extLst>
                    <a:ext uri="{9D8B030D-6E8A-4147-A177-3AD203B41FA5}">
                      <a16:colId xmlns:a16="http://schemas.microsoft.com/office/drawing/2014/main" val="20012"/>
                    </a:ext>
                  </a:extLst>
                </a:gridCol>
                <a:gridCol w="372765">
                  <a:extLst>
                    <a:ext uri="{9D8B030D-6E8A-4147-A177-3AD203B41FA5}">
                      <a16:colId xmlns:a16="http://schemas.microsoft.com/office/drawing/2014/main" val="20013"/>
                    </a:ext>
                  </a:extLst>
                </a:gridCol>
                <a:gridCol w="372765">
                  <a:extLst>
                    <a:ext uri="{9D8B030D-6E8A-4147-A177-3AD203B41FA5}">
                      <a16:colId xmlns:a16="http://schemas.microsoft.com/office/drawing/2014/main" val="20014"/>
                    </a:ext>
                  </a:extLst>
                </a:gridCol>
                <a:gridCol w="372765">
                  <a:extLst>
                    <a:ext uri="{9D8B030D-6E8A-4147-A177-3AD203B41FA5}">
                      <a16:colId xmlns:a16="http://schemas.microsoft.com/office/drawing/2014/main" val="20015"/>
                    </a:ext>
                  </a:extLst>
                </a:gridCol>
                <a:gridCol w="372765">
                  <a:extLst>
                    <a:ext uri="{9D8B030D-6E8A-4147-A177-3AD203B41FA5}">
                      <a16:colId xmlns:a16="http://schemas.microsoft.com/office/drawing/2014/main" val="20016"/>
                    </a:ext>
                  </a:extLst>
                </a:gridCol>
                <a:gridCol w="372765">
                  <a:extLst>
                    <a:ext uri="{9D8B030D-6E8A-4147-A177-3AD203B41FA5}">
                      <a16:colId xmlns:a16="http://schemas.microsoft.com/office/drawing/2014/main" val="20017"/>
                    </a:ext>
                  </a:extLst>
                </a:gridCol>
                <a:gridCol w="372765">
                  <a:extLst>
                    <a:ext uri="{9D8B030D-6E8A-4147-A177-3AD203B41FA5}">
                      <a16:colId xmlns:a16="http://schemas.microsoft.com/office/drawing/2014/main" val="20018"/>
                    </a:ext>
                  </a:extLst>
                </a:gridCol>
                <a:gridCol w="372765">
                  <a:extLst>
                    <a:ext uri="{9D8B030D-6E8A-4147-A177-3AD203B41FA5}">
                      <a16:colId xmlns:a16="http://schemas.microsoft.com/office/drawing/2014/main" val="20019"/>
                    </a:ext>
                  </a:extLst>
                </a:gridCol>
                <a:gridCol w="372765">
                  <a:extLst>
                    <a:ext uri="{9D8B030D-6E8A-4147-A177-3AD203B41FA5}">
                      <a16:colId xmlns:a16="http://schemas.microsoft.com/office/drawing/2014/main" val="20020"/>
                    </a:ext>
                  </a:extLst>
                </a:gridCol>
                <a:gridCol w="372765">
                  <a:extLst>
                    <a:ext uri="{9D8B030D-6E8A-4147-A177-3AD203B41FA5}">
                      <a16:colId xmlns:a16="http://schemas.microsoft.com/office/drawing/2014/main" val="20021"/>
                    </a:ext>
                  </a:extLst>
                </a:gridCol>
                <a:gridCol w="372765">
                  <a:extLst>
                    <a:ext uri="{9D8B030D-6E8A-4147-A177-3AD203B41FA5}">
                      <a16:colId xmlns:a16="http://schemas.microsoft.com/office/drawing/2014/main" val="20022"/>
                    </a:ext>
                  </a:extLst>
                </a:gridCol>
                <a:gridCol w="372765">
                  <a:extLst>
                    <a:ext uri="{9D8B030D-6E8A-4147-A177-3AD203B41FA5}">
                      <a16:colId xmlns:a16="http://schemas.microsoft.com/office/drawing/2014/main" val="20023"/>
                    </a:ext>
                  </a:extLst>
                </a:gridCol>
                <a:gridCol w="372765">
                  <a:extLst>
                    <a:ext uri="{9D8B030D-6E8A-4147-A177-3AD203B41FA5}">
                      <a16:colId xmlns:a16="http://schemas.microsoft.com/office/drawing/2014/main" val="20024"/>
                    </a:ext>
                  </a:extLst>
                </a:gridCol>
                <a:gridCol w="372765">
                  <a:extLst>
                    <a:ext uri="{9D8B030D-6E8A-4147-A177-3AD203B41FA5}">
                      <a16:colId xmlns:a16="http://schemas.microsoft.com/office/drawing/2014/main" val="20025"/>
                    </a:ext>
                  </a:extLst>
                </a:gridCol>
                <a:gridCol w="372765">
                  <a:extLst>
                    <a:ext uri="{9D8B030D-6E8A-4147-A177-3AD203B41FA5}">
                      <a16:colId xmlns:a16="http://schemas.microsoft.com/office/drawing/2014/main" val="20026"/>
                    </a:ext>
                  </a:extLst>
                </a:gridCol>
                <a:gridCol w="372765">
                  <a:extLst>
                    <a:ext uri="{9D8B030D-6E8A-4147-A177-3AD203B41FA5}">
                      <a16:colId xmlns:a16="http://schemas.microsoft.com/office/drawing/2014/main" val="20027"/>
                    </a:ext>
                  </a:extLst>
                </a:gridCol>
                <a:gridCol w="372765">
                  <a:extLst>
                    <a:ext uri="{9D8B030D-6E8A-4147-A177-3AD203B41FA5}">
                      <a16:colId xmlns:a16="http://schemas.microsoft.com/office/drawing/2014/main" val="20028"/>
                    </a:ext>
                  </a:extLst>
                </a:gridCol>
                <a:gridCol w="372765">
                  <a:extLst>
                    <a:ext uri="{9D8B030D-6E8A-4147-A177-3AD203B41FA5}">
                      <a16:colId xmlns:a16="http://schemas.microsoft.com/office/drawing/2014/main" val="20029"/>
                    </a:ext>
                  </a:extLst>
                </a:gridCol>
                <a:gridCol w="372765">
                  <a:extLst>
                    <a:ext uri="{9D8B030D-6E8A-4147-A177-3AD203B41FA5}">
                      <a16:colId xmlns:a16="http://schemas.microsoft.com/office/drawing/2014/main" val="20030"/>
                    </a:ext>
                  </a:extLst>
                </a:gridCol>
                <a:gridCol w="372765">
                  <a:extLst>
                    <a:ext uri="{9D8B030D-6E8A-4147-A177-3AD203B41FA5}">
                      <a16:colId xmlns:a16="http://schemas.microsoft.com/office/drawing/2014/main" val="20031"/>
                    </a:ext>
                  </a:extLst>
                </a:gridCol>
              </a:tblGrid>
              <a:tr h="370840">
                <a:tc>
                  <a:txBody>
                    <a:bodyPr/>
                    <a:lstStyle/>
                    <a:p>
                      <a:r>
                        <a:rPr lang="en-IN" sz="1400" dirty="0"/>
                        <a:t>0</a:t>
                      </a:r>
                    </a:p>
                  </a:txBody>
                  <a:tcPr/>
                </a:tc>
                <a:tc>
                  <a:txBody>
                    <a:bodyPr/>
                    <a:lstStyle/>
                    <a:p>
                      <a:r>
                        <a:rPr lang="en-IN" sz="1400" dirty="0"/>
                        <a:t>1</a:t>
                      </a:r>
                    </a:p>
                  </a:txBody>
                  <a:tcPr/>
                </a:tc>
                <a:tc>
                  <a:txBody>
                    <a:bodyPr/>
                    <a:lstStyle/>
                    <a:p>
                      <a:r>
                        <a:rPr lang="en-IN" sz="1400" dirty="0"/>
                        <a:t>2</a:t>
                      </a:r>
                    </a:p>
                  </a:txBody>
                  <a:tcPr/>
                </a:tc>
                <a:tc>
                  <a:txBody>
                    <a:bodyPr/>
                    <a:lstStyle/>
                    <a:p>
                      <a:r>
                        <a:rPr lang="en-IN" sz="1400" dirty="0"/>
                        <a:t>3</a:t>
                      </a:r>
                    </a:p>
                  </a:txBody>
                  <a:tcPr/>
                </a:tc>
                <a:tc>
                  <a:txBody>
                    <a:bodyPr/>
                    <a:lstStyle/>
                    <a:p>
                      <a:r>
                        <a:rPr lang="en-IN" sz="1400" dirty="0"/>
                        <a:t>4</a:t>
                      </a:r>
                    </a:p>
                  </a:txBody>
                  <a:tcPr/>
                </a:tc>
                <a:tc>
                  <a:txBody>
                    <a:bodyPr/>
                    <a:lstStyle/>
                    <a:p>
                      <a:r>
                        <a:rPr lang="en-IN" sz="1400" dirty="0"/>
                        <a:t>5</a:t>
                      </a:r>
                    </a:p>
                  </a:txBody>
                  <a:tcPr/>
                </a:tc>
                <a:tc>
                  <a:txBody>
                    <a:bodyPr/>
                    <a:lstStyle/>
                    <a:p>
                      <a:r>
                        <a:rPr lang="en-IN" sz="1400" dirty="0"/>
                        <a:t>6</a:t>
                      </a:r>
                    </a:p>
                  </a:txBody>
                  <a:tcPr/>
                </a:tc>
                <a:tc>
                  <a:txBody>
                    <a:bodyPr/>
                    <a:lstStyle/>
                    <a:p>
                      <a:r>
                        <a:rPr lang="en-IN" sz="1400" dirty="0"/>
                        <a:t>7</a:t>
                      </a:r>
                    </a:p>
                  </a:txBody>
                  <a:tcPr/>
                </a:tc>
                <a:tc>
                  <a:txBody>
                    <a:bodyPr/>
                    <a:lstStyle/>
                    <a:p>
                      <a:r>
                        <a:rPr lang="en-IN" sz="1400" dirty="0"/>
                        <a:t>8</a:t>
                      </a:r>
                    </a:p>
                  </a:txBody>
                  <a:tcPr/>
                </a:tc>
                <a:tc>
                  <a:txBody>
                    <a:bodyPr/>
                    <a:lstStyle/>
                    <a:p>
                      <a:r>
                        <a:rPr lang="en-IN" sz="1400" dirty="0"/>
                        <a:t>9</a:t>
                      </a:r>
                    </a:p>
                  </a:txBody>
                  <a:tcPr/>
                </a:tc>
                <a:tc>
                  <a:txBody>
                    <a:bodyPr/>
                    <a:lstStyle/>
                    <a:p>
                      <a:r>
                        <a:rPr lang="en-IN" sz="1400" dirty="0"/>
                        <a:t>10</a:t>
                      </a:r>
                      <a:endParaRPr lang="en-IN" dirty="0"/>
                    </a:p>
                  </a:txBody>
                  <a:tcPr/>
                </a:tc>
                <a:tc>
                  <a:txBody>
                    <a:bodyPr/>
                    <a:lstStyle/>
                    <a:p>
                      <a:r>
                        <a:rPr lang="en-IN" sz="1400" dirty="0"/>
                        <a:t>11</a:t>
                      </a:r>
                    </a:p>
                  </a:txBody>
                  <a:tcPr/>
                </a:tc>
                <a:tc>
                  <a:txBody>
                    <a:bodyPr/>
                    <a:lstStyle/>
                    <a:p>
                      <a:r>
                        <a:rPr lang="en-IN" sz="1400" dirty="0"/>
                        <a:t>12</a:t>
                      </a:r>
                    </a:p>
                  </a:txBody>
                  <a:tcPr/>
                </a:tc>
                <a:tc>
                  <a:txBody>
                    <a:bodyPr/>
                    <a:lstStyle/>
                    <a:p>
                      <a:r>
                        <a:rPr lang="en-IN" sz="1400" dirty="0"/>
                        <a:t>13</a:t>
                      </a:r>
                    </a:p>
                  </a:txBody>
                  <a:tcPr/>
                </a:tc>
                <a:tc>
                  <a:txBody>
                    <a:bodyPr/>
                    <a:lstStyle/>
                    <a:p>
                      <a:r>
                        <a:rPr lang="en-IN" sz="1400" dirty="0"/>
                        <a:t>14</a:t>
                      </a:r>
                    </a:p>
                  </a:txBody>
                  <a:tcPr/>
                </a:tc>
                <a:tc>
                  <a:txBody>
                    <a:bodyPr/>
                    <a:lstStyle/>
                    <a:p>
                      <a:r>
                        <a:rPr lang="en-IN" sz="1400" dirty="0"/>
                        <a:t>15</a:t>
                      </a:r>
                    </a:p>
                  </a:txBody>
                  <a:tcPr/>
                </a:tc>
                <a:tc>
                  <a:txBody>
                    <a:bodyPr/>
                    <a:lstStyle/>
                    <a:p>
                      <a:r>
                        <a:rPr lang="en-IN" sz="1400" dirty="0"/>
                        <a:t>16</a:t>
                      </a:r>
                    </a:p>
                  </a:txBody>
                  <a:tcPr/>
                </a:tc>
                <a:tc>
                  <a:txBody>
                    <a:bodyPr/>
                    <a:lstStyle/>
                    <a:p>
                      <a:r>
                        <a:rPr lang="en-IN" sz="1400" dirty="0"/>
                        <a:t>17</a:t>
                      </a:r>
                    </a:p>
                  </a:txBody>
                  <a:tcPr/>
                </a:tc>
                <a:tc>
                  <a:txBody>
                    <a:bodyPr/>
                    <a:lstStyle/>
                    <a:p>
                      <a:r>
                        <a:rPr lang="en-IN" sz="1400" dirty="0"/>
                        <a:t>18</a:t>
                      </a:r>
                    </a:p>
                  </a:txBody>
                  <a:tcPr/>
                </a:tc>
                <a:tc>
                  <a:txBody>
                    <a:bodyPr/>
                    <a:lstStyle/>
                    <a:p>
                      <a:r>
                        <a:rPr lang="en-IN" sz="1400" dirty="0"/>
                        <a:t>19</a:t>
                      </a:r>
                    </a:p>
                  </a:txBody>
                  <a:tcPr/>
                </a:tc>
                <a:tc>
                  <a:txBody>
                    <a:bodyPr/>
                    <a:lstStyle/>
                    <a:p>
                      <a:r>
                        <a:rPr lang="en-IN" sz="1400" dirty="0"/>
                        <a:t>20</a:t>
                      </a:r>
                    </a:p>
                  </a:txBody>
                  <a:tcPr/>
                </a:tc>
                <a:tc>
                  <a:txBody>
                    <a:bodyPr/>
                    <a:lstStyle/>
                    <a:p>
                      <a:r>
                        <a:rPr lang="en-IN" sz="1400" dirty="0"/>
                        <a:t>21</a:t>
                      </a:r>
                    </a:p>
                  </a:txBody>
                  <a:tcPr/>
                </a:tc>
                <a:tc>
                  <a:txBody>
                    <a:bodyPr/>
                    <a:lstStyle/>
                    <a:p>
                      <a:r>
                        <a:rPr lang="en-IN" sz="1400" dirty="0"/>
                        <a:t>22</a:t>
                      </a:r>
                    </a:p>
                  </a:txBody>
                  <a:tcPr/>
                </a:tc>
                <a:tc>
                  <a:txBody>
                    <a:bodyPr/>
                    <a:lstStyle/>
                    <a:p>
                      <a:r>
                        <a:rPr lang="en-IN" sz="1400" dirty="0"/>
                        <a:t>23</a:t>
                      </a:r>
                    </a:p>
                  </a:txBody>
                  <a:tcPr/>
                </a:tc>
                <a:tc>
                  <a:txBody>
                    <a:bodyPr/>
                    <a:lstStyle/>
                    <a:p>
                      <a:r>
                        <a:rPr lang="en-IN" sz="1400" dirty="0"/>
                        <a:t>24</a:t>
                      </a:r>
                    </a:p>
                  </a:txBody>
                  <a:tcPr/>
                </a:tc>
                <a:tc>
                  <a:txBody>
                    <a:bodyPr/>
                    <a:lstStyle/>
                    <a:p>
                      <a:r>
                        <a:rPr lang="en-IN" sz="1400" dirty="0"/>
                        <a:t>25</a:t>
                      </a:r>
                    </a:p>
                  </a:txBody>
                  <a:tcPr/>
                </a:tc>
                <a:tc>
                  <a:txBody>
                    <a:bodyPr/>
                    <a:lstStyle/>
                    <a:p>
                      <a:r>
                        <a:rPr lang="en-IN" sz="1400" dirty="0"/>
                        <a:t>26</a:t>
                      </a:r>
                    </a:p>
                  </a:txBody>
                  <a:tcPr/>
                </a:tc>
                <a:tc>
                  <a:txBody>
                    <a:bodyPr/>
                    <a:lstStyle/>
                    <a:p>
                      <a:r>
                        <a:rPr lang="en-IN" sz="1400" dirty="0"/>
                        <a:t>27</a:t>
                      </a:r>
                    </a:p>
                  </a:txBody>
                  <a:tcPr/>
                </a:tc>
                <a:tc>
                  <a:txBody>
                    <a:bodyPr/>
                    <a:lstStyle/>
                    <a:p>
                      <a:r>
                        <a:rPr lang="en-IN" sz="1400" dirty="0"/>
                        <a:t>28</a:t>
                      </a:r>
                    </a:p>
                  </a:txBody>
                  <a:tcPr/>
                </a:tc>
                <a:tc>
                  <a:txBody>
                    <a:bodyPr/>
                    <a:lstStyle/>
                    <a:p>
                      <a:r>
                        <a:rPr lang="en-IN" sz="1400" dirty="0"/>
                        <a:t>29</a:t>
                      </a:r>
                    </a:p>
                  </a:txBody>
                  <a:tcPr/>
                </a:tc>
                <a:tc>
                  <a:txBody>
                    <a:bodyPr/>
                    <a:lstStyle/>
                    <a:p>
                      <a:r>
                        <a:rPr lang="en-IN" sz="1400" dirty="0"/>
                        <a:t>30</a:t>
                      </a:r>
                    </a:p>
                  </a:txBody>
                  <a:tcPr/>
                </a:tc>
                <a:tc>
                  <a:txBody>
                    <a:bodyPr/>
                    <a:lstStyle/>
                    <a:p>
                      <a:r>
                        <a:rPr lang="en-IN" sz="1400" dirty="0"/>
                        <a:t>31</a:t>
                      </a:r>
                    </a:p>
                  </a:txBody>
                  <a:tcPr/>
                </a:tc>
                <a:extLst>
                  <a:ext uri="{0D108BD9-81ED-4DB2-BD59-A6C34878D82A}">
                    <a16:rowId xmlns:a16="http://schemas.microsoft.com/office/drawing/2014/main" val="10000"/>
                  </a:ext>
                </a:extLst>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509863976"/>
              </p:ext>
            </p:extLst>
          </p:nvPr>
        </p:nvGraphicFramePr>
        <p:xfrm>
          <a:off x="145617" y="5338652"/>
          <a:ext cx="11928480" cy="370840"/>
        </p:xfrm>
        <a:graphic>
          <a:graphicData uri="http://schemas.openxmlformats.org/drawingml/2006/table">
            <a:tbl>
              <a:tblPr firstRow="1" bandRow="1">
                <a:tableStyleId>{5940675A-B579-460E-94D1-54222C63F5DA}</a:tableStyleId>
              </a:tblPr>
              <a:tblGrid>
                <a:gridCol w="11928480">
                  <a:extLst>
                    <a:ext uri="{9D8B030D-6E8A-4147-A177-3AD203B41FA5}">
                      <a16:colId xmlns:a16="http://schemas.microsoft.com/office/drawing/2014/main" val="20000"/>
                    </a:ext>
                  </a:extLst>
                </a:gridCol>
              </a:tblGrid>
              <a:tr h="370840">
                <a:tc>
                  <a:txBody>
                    <a:bodyPr/>
                    <a:lstStyle/>
                    <a:p>
                      <a:pPr algn="ctr"/>
                      <a:r>
                        <a:rPr lang="en-IN" dirty="0"/>
                        <a:t>Token</a:t>
                      </a:r>
                      <a:r>
                        <a:rPr lang="en-IN" baseline="0" dirty="0"/>
                        <a:t> (if any, with TKL bytes length)</a:t>
                      </a:r>
                      <a:endParaRPr lang="en-IN" dirty="0"/>
                    </a:p>
                  </a:txBody>
                  <a:tcPr/>
                </a:tc>
                <a:extLst>
                  <a:ext uri="{0D108BD9-81ED-4DB2-BD59-A6C34878D82A}">
                    <a16:rowId xmlns:a16="http://schemas.microsoft.com/office/drawing/2014/main" val="10000"/>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3416035277"/>
              </p:ext>
            </p:extLst>
          </p:nvPr>
        </p:nvGraphicFramePr>
        <p:xfrm>
          <a:off x="145617" y="6086798"/>
          <a:ext cx="11928480" cy="370840"/>
        </p:xfrm>
        <a:graphic>
          <a:graphicData uri="http://schemas.openxmlformats.org/drawingml/2006/table">
            <a:tbl>
              <a:tblPr firstRow="1" bandRow="1">
                <a:tableStyleId>{5940675A-B579-460E-94D1-54222C63F5DA}</a:tableStyleId>
              </a:tblPr>
              <a:tblGrid>
                <a:gridCol w="372765">
                  <a:extLst>
                    <a:ext uri="{9D8B030D-6E8A-4147-A177-3AD203B41FA5}">
                      <a16:colId xmlns:a16="http://schemas.microsoft.com/office/drawing/2014/main" val="20000"/>
                    </a:ext>
                  </a:extLst>
                </a:gridCol>
                <a:gridCol w="372765">
                  <a:extLst>
                    <a:ext uri="{9D8B030D-6E8A-4147-A177-3AD203B41FA5}">
                      <a16:colId xmlns:a16="http://schemas.microsoft.com/office/drawing/2014/main" val="20001"/>
                    </a:ext>
                  </a:extLst>
                </a:gridCol>
                <a:gridCol w="372765">
                  <a:extLst>
                    <a:ext uri="{9D8B030D-6E8A-4147-A177-3AD203B41FA5}">
                      <a16:colId xmlns:a16="http://schemas.microsoft.com/office/drawing/2014/main" val="20002"/>
                    </a:ext>
                  </a:extLst>
                </a:gridCol>
                <a:gridCol w="372765">
                  <a:extLst>
                    <a:ext uri="{9D8B030D-6E8A-4147-A177-3AD203B41FA5}">
                      <a16:colId xmlns:a16="http://schemas.microsoft.com/office/drawing/2014/main" val="20003"/>
                    </a:ext>
                  </a:extLst>
                </a:gridCol>
                <a:gridCol w="372765">
                  <a:extLst>
                    <a:ext uri="{9D8B030D-6E8A-4147-A177-3AD203B41FA5}">
                      <a16:colId xmlns:a16="http://schemas.microsoft.com/office/drawing/2014/main" val="20004"/>
                    </a:ext>
                  </a:extLst>
                </a:gridCol>
                <a:gridCol w="372765">
                  <a:extLst>
                    <a:ext uri="{9D8B030D-6E8A-4147-A177-3AD203B41FA5}">
                      <a16:colId xmlns:a16="http://schemas.microsoft.com/office/drawing/2014/main" val="20005"/>
                    </a:ext>
                  </a:extLst>
                </a:gridCol>
                <a:gridCol w="372765">
                  <a:extLst>
                    <a:ext uri="{9D8B030D-6E8A-4147-A177-3AD203B41FA5}">
                      <a16:colId xmlns:a16="http://schemas.microsoft.com/office/drawing/2014/main" val="20006"/>
                    </a:ext>
                  </a:extLst>
                </a:gridCol>
                <a:gridCol w="372765">
                  <a:extLst>
                    <a:ext uri="{9D8B030D-6E8A-4147-A177-3AD203B41FA5}">
                      <a16:colId xmlns:a16="http://schemas.microsoft.com/office/drawing/2014/main" val="20007"/>
                    </a:ext>
                  </a:extLst>
                </a:gridCol>
                <a:gridCol w="8946360">
                  <a:extLst>
                    <a:ext uri="{9D8B030D-6E8A-4147-A177-3AD203B41FA5}">
                      <a16:colId xmlns:a16="http://schemas.microsoft.com/office/drawing/2014/main" val="20008"/>
                    </a:ext>
                  </a:extLst>
                </a:gridCol>
              </a:tblGrid>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pPr algn="ctr"/>
                      <a:r>
                        <a:rPr lang="en-IN" dirty="0"/>
                        <a:t>Payload</a:t>
                      </a:r>
                    </a:p>
                  </a:txBody>
                  <a:tcPr/>
                </a:tc>
                <a:extLst>
                  <a:ext uri="{0D108BD9-81ED-4DB2-BD59-A6C34878D82A}">
                    <a16:rowId xmlns:a16="http://schemas.microsoft.com/office/drawing/2014/main" val="10000"/>
                  </a:ext>
                </a:extLst>
              </a:tr>
            </a:tbl>
          </a:graphicData>
        </a:graphic>
      </p:graphicFrame>
      <p:graphicFrame>
        <p:nvGraphicFramePr>
          <p:cNvPr id="15" name="Content Placeholder 3"/>
          <p:cNvGraphicFramePr>
            <a:graphicFrameLocks/>
          </p:cNvGraphicFramePr>
          <p:nvPr>
            <p:extLst>
              <p:ext uri="{D42A27DB-BD31-4B8C-83A1-F6EECF244321}">
                <p14:modId xmlns:p14="http://schemas.microsoft.com/office/powerpoint/2010/main" val="2716395467"/>
              </p:ext>
            </p:extLst>
          </p:nvPr>
        </p:nvGraphicFramePr>
        <p:xfrm>
          <a:off x="145613" y="4964581"/>
          <a:ext cx="11928480" cy="370840"/>
        </p:xfrm>
        <a:graphic>
          <a:graphicData uri="http://schemas.openxmlformats.org/drawingml/2006/table">
            <a:tbl>
              <a:tblPr firstRow="1" bandRow="1">
                <a:tableStyleId>{5940675A-B579-460E-94D1-54222C63F5DA}</a:tableStyleId>
              </a:tblPr>
              <a:tblGrid>
                <a:gridCol w="745530">
                  <a:extLst>
                    <a:ext uri="{9D8B030D-6E8A-4147-A177-3AD203B41FA5}">
                      <a16:colId xmlns:a16="http://schemas.microsoft.com/office/drawing/2014/main" val="20000"/>
                    </a:ext>
                  </a:extLst>
                </a:gridCol>
                <a:gridCol w="745530">
                  <a:extLst>
                    <a:ext uri="{9D8B030D-6E8A-4147-A177-3AD203B41FA5}">
                      <a16:colId xmlns:a16="http://schemas.microsoft.com/office/drawing/2014/main" val="20001"/>
                    </a:ext>
                  </a:extLst>
                </a:gridCol>
                <a:gridCol w="1491060">
                  <a:extLst>
                    <a:ext uri="{9D8B030D-6E8A-4147-A177-3AD203B41FA5}">
                      <a16:colId xmlns:a16="http://schemas.microsoft.com/office/drawing/2014/main" val="20002"/>
                    </a:ext>
                  </a:extLst>
                </a:gridCol>
                <a:gridCol w="2982120">
                  <a:extLst>
                    <a:ext uri="{9D8B030D-6E8A-4147-A177-3AD203B41FA5}">
                      <a16:colId xmlns:a16="http://schemas.microsoft.com/office/drawing/2014/main" val="20003"/>
                    </a:ext>
                  </a:extLst>
                </a:gridCol>
                <a:gridCol w="5964240">
                  <a:extLst>
                    <a:ext uri="{9D8B030D-6E8A-4147-A177-3AD203B41FA5}">
                      <a16:colId xmlns:a16="http://schemas.microsoft.com/office/drawing/2014/main" val="20004"/>
                    </a:ext>
                  </a:extLst>
                </a:gridCol>
              </a:tblGrid>
              <a:tr h="370840">
                <a:tc>
                  <a:txBody>
                    <a:bodyPr/>
                    <a:lstStyle/>
                    <a:p>
                      <a:pPr algn="ctr"/>
                      <a:r>
                        <a:rPr lang="en-IN" sz="1800" dirty="0"/>
                        <a:t>V</a:t>
                      </a:r>
                    </a:p>
                  </a:txBody>
                  <a:tcPr/>
                </a:tc>
                <a:tc>
                  <a:txBody>
                    <a:bodyPr/>
                    <a:lstStyle/>
                    <a:p>
                      <a:pPr algn="ctr"/>
                      <a:r>
                        <a:rPr lang="en-IN" sz="1800" dirty="0"/>
                        <a:t>T</a:t>
                      </a:r>
                    </a:p>
                  </a:txBody>
                  <a:tcPr/>
                </a:tc>
                <a:tc>
                  <a:txBody>
                    <a:bodyPr/>
                    <a:lstStyle/>
                    <a:p>
                      <a:pPr algn="ctr"/>
                      <a:r>
                        <a:rPr lang="en-IN" sz="1800" dirty="0"/>
                        <a:t>TKL</a:t>
                      </a:r>
                    </a:p>
                  </a:txBody>
                  <a:tcPr/>
                </a:tc>
                <a:tc>
                  <a:txBody>
                    <a:bodyPr/>
                    <a:lstStyle/>
                    <a:p>
                      <a:pPr algn="ctr"/>
                      <a:r>
                        <a:rPr lang="en-IN" sz="1800" dirty="0"/>
                        <a:t>Code</a:t>
                      </a:r>
                    </a:p>
                  </a:txBody>
                  <a:tcPr/>
                </a:tc>
                <a:tc>
                  <a:txBody>
                    <a:bodyPr/>
                    <a:lstStyle/>
                    <a:p>
                      <a:pPr algn="ctr"/>
                      <a:r>
                        <a:rPr lang="en-IN" sz="1800" dirty="0"/>
                        <a:t>Message ID</a:t>
                      </a:r>
                    </a:p>
                  </a:txBody>
                  <a:tcPr/>
                </a:tc>
                <a:extLst>
                  <a:ext uri="{0D108BD9-81ED-4DB2-BD59-A6C34878D82A}">
                    <a16:rowId xmlns:a16="http://schemas.microsoft.com/office/drawing/2014/main" val="10000"/>
                  </a:ext>
                </a:extLst>
              </a:tr>
            </a:tbl>
          </a:graphicData>
        </a:graphic>
      </p:graphicFrame>
      <p:graphicFrame>
        <p:nvGraphicFramePr>
          <p:cNvPr id="16" name="Content Placeholder 3"/>
          <p:cNvGraphicFramePr>
            <a:graphicFrameLocks/>
          </p:cNvGraphicFramePr>
          <p:nvPr>
            <p:extLst>
              <p:ext uri="{D42A27DB-BD31-4B8C-83A1-F6EECF244321}">
                <p14:modId xmlns:p14="http://schemas.microsoft.com/office/powerpoint/2010/main" val="664717540"/>
              </p:ext>
            </p:extLst>
          </p:nvPr>
        </p:nvGraphicFramePr>
        <p:xfrm>
          <a:off x="145617" y="5712725"/>
          <a:ext cx="11928480" cy="370840"/>
        </p:xfrm>
        <a:graphic>
          <a:graphicData uri="http://schemas.openxmlformats.org/drawingml/2006/table">
            <a:tbl>
              <a:tblPr firstRow="1" bandRow="1">
                <a:tableStyleId>{5940675A-B579-460E-94D1-54222C63F5DA}</a:tableStyleId>
              </a:tblPr>
              <a:tblGrid>
                <a:gridCol w="11928480">
                  <a:extLst>
                    <a:ext uri="{9D8B030D-6E8A-4147-A177-3AD203B41FA5}">
                      <a16:colId xmlns:a16="http://schemas.microsoft.com/office/drawing/2014/main" val="20000"/>
                    </a:ext>
                  </a:extLst>
                </a:gridCol>
              </a:tblGrid>
              <a:tr h="37084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0859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fade">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4" end="4"/>
                                            </p:txEl>
                                          </p:spTgt>
                                        </p:tgtEl>
                                        <p:attrNameLst>
                                          <p:attrName>style.visibility</p:attrName>
                                        </p:attrNameLst>
                                      </p:cBhvr>
                                      <p:to>
                                        <p:strVal val="visible"/>
                                      </p:to>
                                    </p:set>
                                    <p:animEffect transition="in" filter="fade">
                                      <p:cBhvr>
                                        <p:cTn id="52" dur="500"/>
                                        <p:tgtEl>
                                          <p:spTgt spid="10">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fade">
                                      <p:cBhvr>
                                        <p:cTn id="57" dur="500"/>
                                        <p:tgtEl>
                                          <p:spTgt spid="10">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txEl>
                                              <p:pRg st="6" end="6"/>
                                            </p:txEl>
                                          </p:spTgt>
                                        </p:tgtEl>
                                        <p:attrNameLst>
                                          <p:attrName>style.visibility</p:attrName>
                                        </p:attrNameLst>
                                      </p:cBhvr>
                                      <p:to>
                                        <p:strVal val="visible"/>
                                      </p:to>
                                    </p:set>
                                    <p:animEffect transition="in" filter="fade">
                                      <p:cBhvr>
                                        <p:cTn id="62" dur="500"/>
                                        <p:tgtEl>
                                          <p:spTgt spid="10">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xEl>
                                              <p:pRg st="7" end="7"/>
                                            </p:txEl>
                                          </p:spTgt>
                                        </p:tgtEl>
                                        <p:attrNameLst>
                                          <p:attrName>style.visibility</p:attrName>
                                        </p:attrNameLst>
                                      </p:cBhvr>
                                      <p:to>
                                        <p:strVal val="visible"/>
                                      </p:to>
                                    </p:set>
                                    <p:animEffect transition="in" filter="fade">
                                      <p:cBhvr>
                                        <p:cTn id="67" dur="500"/>
                                        <p:tgtEl>
                                          <p:spTgt spid="10">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xEl>
                                              <p:pRg st="8" end="8"/>
                                            </p:txEl>
                                          </p:spTgt>
                                        </p:tgtEl>
                                        <p:attrNameLst>
                                          <p:attrName>style.visibility</p:attrName>
                                        </p:attrNameLst>
                                      </p:cBhvr>
                                      <p:to>
                                        <p:strVal val="visible"/>
                                      </p:to>
                                    </p:set>
                                    <p:animEffect transition="in" filter="fade">
                                      <p:cBhvr>
                                        <p:cTn id="72"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CoAP</a:t>
            </a:r>
            <a:r>
              <a:rPr lang="en-IN" dirty="0"/>
              <a:t> Message Format (Contd.)</a:t>
            </a:r>
          </a:p>
        </p:txBody>
      </p:sp>
      <p:sp>
        <p:nvSpPr>
          <p:cNvPr id="10" name="Content Placeholder 9"/>
          <p:cNvSpPr>
            <a:spLocks noGrp="1"/>
          </p:cNvSpPr>
          <p:nvPr>
            <p:ph idx="1"/>
          </p:nvPr>
        </p:nvSpPr>
        <p:spPr/>
        <p:txBody>
          <a:bodyPr/>
          <a:lstStyle/>
          <a:p>
            <a:pPr lvl="0">
              <a:buClr>
                <a:srgbClr val="B84742"/>
              </a:buClr>
            </a:pPr>
            <a:r>
              <a:rPr lang="en-IN" dirty="0">
                <a:solidFill>
                  <a:srgbClr val="212121"/>
                </a:solidFill>
              </a:rPr>
              <a:t>Message ID: It is identifier of the message and to avoid duplication.</a:t>
            </a:r>
          </a:p>
          <a:p>
            <a:pPr lvl="0">
              <a:buClr>
                <a:srgbClr val="B84742"/>
              </a:buClr>
            </a:pPr>
            <a:r>
              <a:rPr lang="en-IN" dirty="0">
                <a:solidFill>
                  <a:srgbClr val="212121"/>
                </a:solidFill>
              </a:rPr>
              <a:t>Token : </a:t>
            </a:r>
            <a:r>
              <a:rPr lang="en-IN" dirty="0"/>
              <a:t>Optional field whose size is indicated by the Token Length field.</a:t>
            </a:r>
          </a:p>
          <a:p>
            <a:pPr lvl="0">
              <a:buClr>
                <a:srgbClr val="B84742"/>
              </a:buClr>
            </a:pPr>
            <a:r>
              <a:rPr lang="en-IN" dirty="0">
                <a:solidFill>
                  <a:srgbClr val="212121"/>
                </a:solidFill>
              </a:rPr>
              <a:t>Options : This field is used if any options available and having length of 4 Bytes.</a:t>
            </a:r>
          </a:p>
          <a:p>
            <a:pPr lvl="0">
              <a:buClr>
                <a:srgbClr val="B84742"/>
              </a:buClr>
            </a:pPr>
            <a:r>
              <a:rPr lang="en-IN" dirty="0">
                <a:solidFill>
                  <a:srgbClr val="212121"/>
                </a:solidFill>
              </a:rPr>
              <a:t>Payload : This field refers to the payload data where actual data is transmitted.</a:t>
            </a:r>
          </a:p>
          <a:p>
            <a:pPr lvl="0">
              <a:buClr>
                <a:srgbClr val="B84742"/>
              </a:buClr>
            </a:pPr>
            <a:endParaRPr lang="en-IN" dirty="0">
              <a:solidFill>
                <a:srgbClr val="212121"/>
              </a:solidFill>
            </a:endParaRPr>
          </a:p>
          <a:p>
            <a:pPr lvl="0">
              <a:buClr>
                <a:srgbClr val="B84742"/>
              </a:buClr>
            </a:pPr>
            <a:endParaRPr lang="en-IN" dirty="0">
              <a:solidFill>
                <a:srgbClr val="212121"/>
              </a:solidFill>
            </a:endParaRPr>
          </a:p>
          <a:p>
            <a:pPr lvl="1"/>
            <a:endParaRPr lang="en-IN" dirty="0"/>
          </a:p>
        </p:txBody>
      </p:sp>
      <p:graphicFrame>
        <p:nvGraphicFramePr>
          <p:cNvPr id="11" name="Content Placeholder 3"/>
          <p:cNvGraphicFramePr>
            <a:graphicFrameLocks/>
          </p:cNvGraphicFramePr>
          <p:nvPr>
            <p:extLst>
              <p:ext uri="{D42A27DB-BD31-4B8C-83A1-F6EECF244321}">
                <p14:modId xmlns:p14="http://schemas.microsoft.com/office/powerpoint/2010/main" val="231341434"/>
              </p:ext>
            </p:extLst>
          </p:nvPr>
        </p:nvGraphicFramePr>
        <p:xfrm>
          <a:off x="145617" y="4465815"/>
          <a:ext cx="11928480" cy="370840"/>
        </p:xfrm>
        <a:graphic>
          <a:graphicData uri="http://schemas.openxmlformats.org/drawingml/2006/table">
            <a:tbl>
              <a:tblPr firstRow="1" bandRow="1">
                <a:tableStyleId>{2D5ABB26-0587-4C30-8999-92F81FD0307C}</a:tableStyleId>
              </a:tblPr>
              <a:tblGrid>
                <a:gridCol w="372765">
                  <a:extLst>
                    <a:ext uri="{9D8B030D-6E8A-4147-A177-3AD203B41FA5}">
                      <a16:colId xmlns:a16="http://schemas.microsoft.com/office/drawing/2014/main" val="20000"/>
                    </a:ext>
                  </a:extLst>
                </a:gridCol>
                <a:gridCol w="372765">
                  <a:extLst>
                    <a:ext uri="{9D8B030D-6E8A-4147-A177-3AD203B41FA5}">
                      <a16:colId xmlns:a16="http://schemas.microsoft.com/office/drawing/2014/main" val="20001"/>
                    </a:ext>
                  </a:extLst>
                </a:gridCol>
                <a:gridCol w="372765">
                  <a:extLst>
                    <a:ext uri="{9D8B030D-6E8A-4147-A177-3AD203B41FA5}">
                      <a16:colId xmlns:a16="http://schemas.microsoft.com/office/drawing/2014/main" val="20002"/>
                    </a:ext>
                  </a:extLst>
                </a:gridCol>
                <a:gridCol w="372765">
                  <a:extLst>
                    <a:ext uri="{9D8B030D-6E8A-4147-A177-3AD203B41FA5}">
                      <a16:colId xmlns:a16="http://schemas.microsoft.com/office/drawing/2014/main" val="20003"/>
                    </a:ext>
                  </a:extLst>
                </a:gridCol>
                <a:gridCol w="372765">
                  <a:extLst>
                    <a:ext uri="{9D8B030D-6E8A-4147-A177-3AD203B41FA5}">
                      <a16:colId xmlns:a16="http://schemas.microsoft.com/office/drawing/2014/main" val="20004"/>
                    </a:ext>
                  </a:extLst>
                </a:gridCol>
                <a:gridCol w="372765">
                  <a:extLst>
                    <a:ext uri="{9D8B030D-6E8A-4147-A177-3AD203B41FA5}">
                      <a16:colId xmlns:a16="http://schemas.microsoft.com/office/drawing/2014/main" val="20005"/>
                    </a:ext>
                  </a:extLst>
                </a:gridCol>
                <a:gridCol w="372765">
                  <a:extLst>
                    <a:ext uri="{9D8B030D-6E8A-4147-A177-3AD203B41FA5}">
                      <a16:colId xmlns:a16="http://schemas.microsoft.com/office/drawing/2014/main" val="20006"/>
                    </a:ext>
                  </a:extLst>
                </a:gridCol>
                <a:gridCol w="372765">
                  <a:extLst>
                    <a:ext uri="{9D8B030D-6E8A-4147-A177-3AD203B41FA5}">
                      <a16:colId xmlns:a16="http://schemas.microsoft.com/office/drawing/2014/main" val="20007"/>
                    </a:ext>
                  </a:extLst>
                </a:gridCol>
                <a:gridCol w="372765">
                  <a:extLst>
                    <a:ext uri="{9D8B030D-6E8A-4147-A177-3AD203B41FA5}">
                      <a16:colId xmlns:a16="http://schemas.microsoft.com/office/drawing/2014/main" val="20008"/>
                    </a:ext>
                  </a:extLst>
                </a:gridCol>
                <a:gridCol w="372765">
                  <a:extLst>
                    <a:ext uri="{9D8B030D-6E8A-4147-A177-3AD203B41FA5}">
                      <a16:colId xmlns:a16="http://schemas.microsoft.com/office/drawing/2014/main" val="20009"/>
                    </a:ext>
                  </a:extLst>
                </a:gridCol>
                <a:gridCol w="372765">
                  <a:extLst>
                    <a:ext uri="{9D8B030D-6E8A-4147-A177-3AD203B41FA5}">
                      <a16:colId xmlns:a16="http://schemas.microsoft.com/office/drawing/2014/main" val="20010"/>
                    </a:ext>
                  </a:extLst>
                </a:gridCol>
                <a:gridCol w="372765">
                  <a:extLst>
                    <a:ext uri="{9D8B030D-6E8A-4147-A177-3AD203B41FA5}">
                      <a16:colId xmlns:a16="http://schemas.microsoft.com/office/drawing/2014/main" val="20011"/>
                    </a:ext>
                  </a:extLst>
                </a:gridCol>
                <a:gridCol w="372765">
                  <a:extLst>
                    <a:ext uri="{9D8B030D-6E8A-4147-A177-3AD203B41FA5}">
                      <a16:colId xmlns:a16="http://schemas.microsoft.com/office/drawing/2014/main" val="20012"/>
                    </a:ext>
                  </a:extLst>
                </a:gridCol>
                <a:gridCol w="372765">
                  <a:extLst>
                    <a:ext uri="{9D8B030D-6E8A-4147-A177-3AD203B41FA5}">
                      <a16:colId xmlns:a16="http://schemas.microsoft.com/office/drawing/2014/main" val="20013"/>
                    </a:ext>
                  </a:extLst>
                </a:gridCol>
                <a:gridCol w="372765">
                  <a:extLst>
                    <a:ext uri="{9D8B030D-6E8A-4147-A177-3AD203B41FA5}">
                      <a16:colId xmlns:a16="http://schemas.microsoft.com/office/drawing/2014/main" val="20014"/>
                    </a:ext>
                  </a:extLst>
                </a:gridCol>
                <a:gridCol w="372765">
                  <a:extLst>
                    <a:ext uri="{9D8B030D-6E8A-4147-A177-3AD203B41FA5}">
                      <a16:colId xmlns:a16="http://schemas.microsoft.com/office/drawing/2014/main" val="20015"/>
                    </a:ext>
                  </a:extLst>
                </a:gridCol>
                <a:gridCol w="372765">
                  <a:extLst>
                    <a:ext uri="{9D8B030D-6E8A-4147-A177-3AD203B41FA5}">
                      <a16:colId xmlns:a16="http://schemas.microsoft.com/office/drawing/2014/main" val="20016"/>
                    </a:ext>
                  </a:extLst>
                </a:gridCol>
                <a:gridCol w="372765">
                  <a:extLst>
                    <a:ext uri="{9D8B030D-6E8A-4147-A177-3AD203B41FA5}">
                      <a16:colId xmlns:a16="http://schemas.microsoft.com/office/drawing/2014/main" val="20017"/>
                    </a:ext>
                  </a:extLst>
                </a:gridCol>
                <a:gridCol w="372765">
                  <a:extLst>
                    <a:ext uri="{9D8B030D-6E8A-4147-A177-3AD203B41FA5}">
                      <a16:colId xmlns:a16="http://schemas.microsoft.com/office/drawing/2014/main" val="20018"/>
                    </a:ext>
                  </a:extLst>
                </a:gridCol>
                <a:gridCol w="372765">
                  <a:extLst>
                    <a:ext uri="{9D8B030D-6E8A-4147-A177-3AD203B41FA5}">
                      <a16:colId xmlns:a16="http://schemas.microsoft.com/office/drawing/2014/main" val="20019"/>
                    </a:ext>
                  </a:extLst>
                </a:gridCol>
                <a:gridCol w="372765">
                  <a:extLst>
                    <a:ext uri="{9D8B030D-6E8A-4147-A177-3AD203B41FA5}">
                      <a16:colId xmlns:a16="http://schemas.microsoft.com/office/drawing/2014/main" val="20020"/>
                    </a:ext>
                  </a:extLst>
                </a:gridCol>
                <a:gridCol w="372765">
                  <a:extLst>
                    <a:ext uri="{9D8B030D-6E8A-4147-A177-3AD203B41FA5}">
                      <a16:colId xmlns:a16="http://schemas.microsoft.com/office/drawing/2014/main" val="20021"/>
                    </a:ext>
                  </a:extLst>
                </a:gridCol>
                <a:gridCol w="372765">
                  <a:extLst>
                    <a:ext uri="{9D8B030D-6E8A-4147-A177-3AD203B41FA5}">
                      <a16:colId xmlns:a16="http://schemas.microsoft.com/office/drawing/2014/main" val="20022"/>
                    </a:ext>
                  </a:extLst>
                </a:gridCol>
                <a:gridCol w="372765">
                  <a:extLst>
                    <a:ext uri="{9D8B030D-6E8A-4147-A177-3AD203B41FA5}">
                      <a16:colId xmlns:a16="http://schemas.microsoft.com/office/drawing/2014/main" val="20023"/>
                    </a:ext>
                  </a:extLst>
                </a:gridCol>
                <a:gridCol w="372765">
                  <a:extLst>
                    <a:ext uri="{9D8B030D-6E8A-4147-A177-3AD203B41FA5}">
                      <a16:colId xmlns:a16="http://schemas.microsoft.com/office/drawing/2014/main" val="20024"/>
                    </a:ext>
                  </a:extLst>
                </a:gridCol>
                <a:gridCol w="372765">
                  <a:extLst>
                    <a:ext uri="{9D8B030D-6E8A-4147-A177-3AD203B41FA5}">
                      <a16:colId xmlns:a16="http://schemas.microsoft.com/office/drawing/2014/main" val="20025"/>
                    </a:ext>
                  </a:extLst>
                </a:gridCol>
                <a:gridCol w="372765">
                  <a:extLst>
                    <a:ext uri="{9D8B030D-6E8A-4147-A177-3AD203B41FA5}">
                      <a16:colId xmlns:a16="http://schemas.microsoft.com/office/drawing/2014/main" val="20026"/>
                    </a:ext>
                  </a:extLst>
                </a:gridCol>
                <a:gridCol w="372765">
                  <a:extLst>
                    <a:ext uri="{9D8B030D-6E8A-4147-A177-3AD203B41FA5}">
                      <a16:colId xmlns:a16="http://schemas.microsoft.com/office/drawing/2014/main" val="20027"/>
                    </a:ext>
                  </a:extLst>
                </a:gridCol>
                <a:gridCol w="372765">
                  <a:extLst>
                    <a:ext uri="{9D8B030D-6E8A-4147-A177-3AD203B41FA5}">
                      <a16:colId xmlns:a16="http://schemas.microsoft.com/office/drawing/2014/main" val="20028"/>
                    </a:ext>
                  </a:extLst>
                </a:gridCol>
                <a:gridCol w="372765">
                  <a:extLst>
                    <a:ext uri="{9D8B030D-6E8A-4147-A177-3AD203B41FA5}">
                      <a16:colId xmlns:a16="http://schemas.microsoft.com/office/drawing/2014/main" val="20029"/>
                    </a:ext>
                  </a:extLst>
                </a:gridCol>
                <a:gridCol w="372765">
                  <a:extLst>
                    <a:ext uri="{9D8B030D-6E8A-4147-A177-3AD203B41FA5}">
                      <a16:colId xmlns:a16="http://schemas.microsoft.com/office/drawing/2014/main" val="20030"/>
                    </a:ext>
                  </a:extLst>
                </a:gridCol>
                <a:gridCol w="372765">
                  <a:extLst>
                    <a:ext uri="{9D8B030D-6E8A-4147-A177-3AD203B41FA5}">
                      <a16:colId xmlns:a16="http://schemas.microsoft.com/office/drawing/2014/main" val="20031"/>
                    </a:ext>
                  </a:extLst>
                </a:gridCol>
              </a:tblGrid>
              <a:tr h="370840">
                <a:tc>
                  <a:txBody>
                    <a:bodyPr/>
                    <a:lstStyle/>
                    <a:p>
                      <a:r>
                        <a:rPr lang="en-IN" sz="1400" dirty="0"/>
                        <a:t>0</a:t>
                      </a:r>
                    </a:p>
                  </a:txBody>
                  <a:tcPr/>
                </a:tc>
                <a:tc>
                  <a:txBody>
                    <a:bodyPr/>
                    <a:lstStyle/>
                    <a:p>
                      <a:r>
                        <a:rPr lang="en-IN" sz="1400" dirty="0"/>
                        <a:t>1</a:t>
                      </a:r>
                    </a:p>
                  </a:txBody>
                  <a:tcPr/>
                </a:tc>
                <a:tc>
                  <a:txBody>
                    <a:bodyPr/>
                    <a:lstStyle/>
                    <a:p>
                      <a:r>
                        <a:rPr lang="en-IN" sz="1400" dirty="0"/>
                        <a:t>2</a:t>
                      </a:r>
                    </a:p>
                  </a:txBody>
                  <a:tcPr/>
                </a:tc>
                <a:tc>
                  <a:txBody>
                    <a:bodyPr/>
                    <a:lstStyle/>
                    <a:p>
                      <a:r>
                        <a:rPr lang="en-IN" sz="1400" dirty="0"/>
                        <a:t>3</a:t>
                      </a:r>
                    </a:p>
                  </a:txBody>
                  <a:tcPr/>
                </a:tc>
                <a:tc>
                  <a:txBody>
                    <a:bodyPr/>
                    <a:lstStyle/>
                    <a:p>
                      <a:r>
                        <a:rPr lang="en-IN" sz="1400" dirty="0"/>
                        <a:t>4</a:t>
                      </a:r>
                    </a:p>
                  </a:txBody>
                  <a:tcPr/>
                </a:tc>
                <a:tc>
                  <a:txBody>
                    <a:bodyPr/>
                    <a:lstStyle/>
                    <a:p>
                      <a:r>
                        <a:rPr lang="en-IN" sz="1400" dirty="0"/>
                        <a:t>5</a:t>
                      </a:r>
                    </a:p>
                  </a:txBody>
                  <a:tcPr/>
                </a:tc>
                <a:tc>
                  <a:txBody>
                    <a:bodyPr/>
                    <a:lstStyle/>
                    <a:p>
                      <a:r>
                        <a:rPr lang="en-IN" sz="1400" dirty="0"/>
                        <a:t>6</a:t>
                      </a:r>
                    </a:p>
                  </a:txBody>
                  <a:tcPr/>
                </a:tc>
                <a:tc>
                  <a:txBody>
                    <a:bodyPr/>
                    <a:lstStyle/>
                    <a:p>
                      <a:r>
                        <a:rPr lang="en-IN" sz="1400" dirty="0"/>
                        <a:t>7</a:t>
                      </a:r>
                    </a:p>
                  </a:txBody>
                  <a:tcPr/>
                </a:tc>
                <a:tc>
                  <a:txBody>
                    <a:bodyPr/>
                    <a:lstStyle/>
                    <a:p>
                      <a:r>
                        <a:rPr lang="en-IN" sz="1400" dirty="0"/>
                        <a:t>8</a:t>
                      </a:r>
                    </a:p>
                  </a:txBody>
                  <a:tcPr/>
                </a:tc>
                <a:tc>
                  <a:txBody>
                    <a:bodyPr/>
                    <a:lstStyle/>
                    <a:p>
                      <a:r>
                        <a:rPr lang="en-IN" sz="1400" dirty="0"/>
                        <a:t>9</a:t>
                      </a:r>
                    </a:p>
                  </a:txBody>
                  <a:tcPr/>
                </a:tc>
                <a:tc>
                  <a:txBody>
                    <a:bodyPr/>
                    <a:lstStyle/>
                    <a:p>
                      <a:r>
                        <a:rPr lang="en-IN" sz="1400" dirty="0"/>
                        <a:t>10</a:t>
                      </a:r>
                      <a:endParaRPr lang="en-IN" dirty="0"/>
                    </a:p>
                  </a:txBody>
                  <a:tcPr/>
                </a:tc>
                <a:tc>
                  <a:txBody>
                    <a:bodyPr/>
                    <a:lstStyle/>
                    <a:p>
                      <a:r>
                        <a:rPr lang="en-IN" sz="1400" dirty="0"/>
                        <a:t>11</a:t>
                      </a:r>
                    </a:p>
                  </a:txBody>
                  <a:tcPr/>
                </a:tc>
                <a:tc>
                  <a:txBody>
                    <a:bodyPr/>
                    <a:lstStyle/>
                    <a:p>
                      <a:r>
                        <a:rPr lang="en-IN" sz="1400" dirty="0"/>
                        <a:t>12</a:t>
                      </a:r>
                    </a:p>
                  </a:txBody>
                  <a:tcPr/>
                </a:tc>
                <a:tc>
                  <a:txBody>
                    <a:bodyPr/>
                    <a:lstStyle/>
                    <a:p>
                      <a:r>
                        <a:rPr lang="en-IN" sz="1400" dirty="0"/>
                        <a:t>13</a:t>
                      </a:r>
                    </a:p>
                  </a:txBody>
                  <a:tcPr/>
                </a:tc>
                <a:tc>
                  <a:txBody>
                    <a:bodyPr/>
                    <a:lstStyle/>
                    <a:p>
                      <a:r>
                        <a:rPr lang="en-IN" sz="1400" dirty="0"/>
                        <a:t>14</a:t>
                      </a:r>
                    </a:p>
                  </a:txBody>
                  <a:tcPr/>
                </a:tc>
                <a:tc>
                  <a:txBody>
                    <a:bodyPr/>
                    <a:lstStyle/>
                    <a:p>
                      <a:r>
                        <a:rPr lang="en-IN" sz="1400" dirty="0"/>
                        <a:t>15</a:t>
                      </a:r>
                    </a:p>
                  </a:txBody>
                  <a:tcPr/>
                </a:tc>
                <a:tc>
                  <a:txBody>
                    <a:bodyPr/>
                    <a:lstStyle/>
                    <a:p>
                      <a:r>
                        <a:rPr lang="en-IN" sz="1400" dirty="0"/>
                        <a:t>16</a:t>
                      </a:r>
                    </a:p>
                  </a:txBody>
                  <a:tcPr/>
                </a:tc>
                <a:tc>
                  <a:txBody>
                    <a:bodyPr/>
                    <a:lstStyle/>
                    <a:p>
                      <a:r>
                        <a:rPr lang="en-IN" sz="1400" dirty="0"/>
                        <a:t>17</a:t>
                      </a:r>
                    </a:p>
                  </a:txBody>
                  <a:tcPr/>
                </a:tc>
                <a:tc>
                  <a:txBody>
                    <a:bodyPr/>
                    <a:lstStyle/>
                    <a:p>
                      <a:r>
                        <a:rPr lang="en-IN" sz="1400" dirty="0"/>
                        <a:t>18</a:t>
                      </a:r>
                    </a:p>
                  </a:txBody>
                  <a:tcPr/>
                </a:tc>
                <a:tc>
                  <a:txBody>
                    <a:bodyPr/>
                    <a:lstStyle/>
                    <a:p>
                      <a:r>
                        <a:rPr lang="en-IN" sz="1400" dirty="0"/>
                        <a:t>19</a:t>
                      </a:r>
                    </a:p>
                  </a:txBody>
                  <a:tcPr/>
                </a:tc>
                <a:tc>
                  <a:txBody>
                    <a:bodyPr/>
                    <a:lstStyle/>
                    <a:p>
                      <a:r>
                        <a:rPr lang="en-IN" sz="1400" dirty="0"/>
                        <a:t>20</a:t>
                      </a:r>
                    </a:p>
                  </a:txBody>
                  <a:tcPr/>
                </a:tc>
                <a:tc>
                  <a:txBody>
                    <a:bodyPr/>
                    <a:lstStyle/>
                    <a:p>
                      <a:r>
                        <a:rPr lang="en-IN" sz="1400" dirty="0"/>
                        <a:t>21</a:t>
                      </a:r>
                    </a:p>
                  </a:txBody>
                  <a:tcPr/>
                </a:tc>
                <a:tc>
                  <a:txBody>
                    <a:bodyPr/>
                    <a:lstStyle/>
                    <a:p>
                      <a:r>
                        <a:rPr lang="en-IN" sz="1400" dirty="0"/>
                        <a:t>22</a:t>
                      </a:r>
                    </a:p>
                  </a:txBody>
                  <a:tcPr/>
                </a:tc>
                <a:tc>
                  <a:txBody>
                    <a:bodyPr/>
                    <a:lstStyle/>
                    <a:p>
                      <a:r>
                        <a:rPr lang="en-IN" sz="1400" dirty="0"/>
                        <a:t>23</a:t>
                      </a:r>
                    </a:p>
                  </a:txBody>
                  <a:tcPr/>
                </a:tc>
                <a:tc>
                  <a:txBody>
                    <a:bodyPr/>
                    <a:lstStyle/>
                    <a:p>
                      <a:r>
                        <a:rPr lang="en-IN" sz="1400" dirty="0"/>
                        <a:t>24</a:t>
                      </a:r>
                    </a:p>
                  </a:txBody>
                  <a:tcPr/>
                </a:tc>
                <a:tc>
                  <a:txBody>
                    <a:bodyPr/>
                    <a:lstStyle/>
                    <a:p>
                      <a:r>
                        <a:rPr lang="en-IN" sz="1400" dirty="0"/>
                        <a:t>25</a:t>
                      </a:r>
                    </a:p>
                  </a:txBody>
                  <a:tcPr/>
                </a:tc>
                <a:tc>
                  <a:txBody>
                    <a:bodyPr/>
                    <a:lstStyle/>
                    <a:p>
                      <a:r>
                        <a:rPr lang="en-IN" sz="1400" dirty="0"/>
                        <a:t>26</a:t>
                      </a:r>
                    </a:p>
                  </a:txBody>
                  <a:tcPr/>
                </a:tc>
                <a:tc>
                  <a:txBody>
                    <a:bodyPr/>
                    <a:lstStyle/>
                    <a:p>
                      <a:r>
                        <a:rPr lang="en-IN" sz="1400" dirty="0"/>
                        <a:t>27</a:t>
                      </a:r>
                    </a:p>
                  </a:txBody>
                  <a:tcPr/>
                </a:tc>
                <a:tc>
                  <a:txBody>
                    <a:bodyPr/>
                    <a:lstStyle/>
                    <a:p>
                      <a:r>
                        <a:rPr lang="en-IN" sz="1400" dirty="0"/>
                        <a:t>28</a:t>
                      </a:r>
                    </a:p>
                  </a:txBody>
                  <a:tcPr/>
                </a:tc>
                <a:tc>
                  <a:txBody>
                    <a:bodyPr/>
                    <a:lstStyle/>
                    <a:p>
                      <a:r>
                        <a:rPr lang="en-IN" sz="1400" dirty="0"/>
                        <a:t>29</a:t>
                      </a:r>
                    </a:p>
                  </a:txBody>
                  <a:tcPr/>
                </a:tc>
                <a:tc>
                  <a:txBody>
                    <a:bodyPr/>
                    <a:lstStyle/>
                    <a:p>
                      <a:r>
                        <a:rPr lang="en-IN" sz="1400" dirty="0"/>
                        <a:t>30</a:t>
                      </a:r>
                    </a:p>
                  </a:txBody>
                  <a:tcPr/>
                </a:tc>
                <a:tc>
                  <a:txBody>
                    <a:bodyPr/>
                    <a:lstStyle/>
                    <a:p>
                      <a:r>
                        <a:rPr lang="en-IN" sz="1400" dirty="0"/>
                        <a:t>31</a:t>
                      </a:r>
                    </a:p>
                  </a:txBody>
                  <a:tcPr/>
                </a:tc>
                <a:extLst>
                  <a:ext uri="{0D108BD9-81ED-4DB2-BD59-A6C34878D82A}">
                    <a16:rowId xmlns:a16="http://schemas.microsoft.com/office/drawing/2014/main" val="10000"/>
                  </a:ext>
                </a:extLst>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509863976"/>
              </p:ext>
            </p:extLst>
          </p:nvPr>
        </p:nvGraphicFramePr>
        <p:xfrm>
          <a:off x="145617" y="5338652"/>
          <a:ext cx="11928480" cy="370840"/>
        </p:xfrm>
        <a:graphic>
          <a:graphicData uri="http://schemas.openxmlformats.org/drawingml/2006/table">
            <a:tbl>
              <a:tblPr firstRow="1" bandRow="1">
                <a:tableStyleId>{5940675A-B579-460E-94D1-54222C63F5DA}</a:tableStyleId>
              </a:tblPr>
              <a:tblGrid>
                <a:gridCol w="11928480">
                  <a:extLst>
                    <a:ext uri="{9D8B030D-6E8A-4147-A177-3AD203B41FA5}">
                      <a16:colId xmlns:a16="http://schemas.microsoft.com/office/drawing/2014/main" val="20000"/>
                    </a:ext>
                  </a:extLst>
                </a:gridCol>
              </a:tblGrid>
              <a:tr h="370840">
                <a:tc>
                  <a:txBody>
                    <a:bodyPr/>
                    <a:lstStyle/>
                    <a:p>
                      <a:pPr algn="ctr"/>
                      <a:r>
                        <a:rPr lang="en-IN" dirty="0"/>
                        <a:t>Token</a:t>
                      </a:r>
                      <a:r>
                        <a:rPr lang="en-IN" baseline="0" dirty="0"/>
                        <a:t> (if any, with TKL bytes length)</a:t>
                      </a:r>
                      <a:endParaRPr lang="en-IN" dirty="0"/>
                    </a:p>
                  </a:txBody>
                  <a:tcPr/>
                </a:tc>
                <a:extLst>
                  <a:ext uri="{0D108BD9-81ED-4DB2-BD59-A6C34878D82A}">
                    <a16:rowId xmlns:a16="http://schemas.microsoft.com/office/drawing/2014/main" val="10000"/>
                  </a:ext>
                </a:extLst>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897446439"/>
              </p:ext>
            </p:extLst>
          </p:nvPr>
        </p:nvGraphicFramePr>
        <p:xfrm>
          <a:off x="145617" y="5712725"/>
          <a:ext cx="11928480" cy="370840"/>
        </p:xfrm>
        <a:graphic>
          <a:graphicData uri="http://schemas.openxmlformats.org/drawingml/2006/table">
            <a:tbl>
              <a:tblPr firstRow="1" bandRow="1">
                <a:tableStyleId>{5940675A-B579-460E-94D1-54222C63F5DA}</a:tableStyleId>
              </a:tblPr>
              <a:tblGrid>
                <a:gridCol w="11928480">
                  <a:extLst>
                    <a:ext uri="{9D8B030D-6E8A-4147-A177-3AD203B41FA5}">
                      <a16:colId xmlns:a16="http://schemas.microsoft.com/office/drawing/2014/main" val="20000"/>
                    </a:ext>
                  </a:extLst>
                </a:gridCol>
              </a:tblGrid>
              <a:tr h="37084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425801013"/>
              </p:ext>
            </p:extLst>
          </p:nvPr>
        </p:nvGraphicFramePr>
        <p:xfrm>
          <a:off x="145617" y="6086798"/>
          <a:ext cx="11928480" cy="370840"/>
        </p:xfrm>
        <a:graphic>
          <a:graphicData uri="http://schemas.openxmlformats.org/drawingml/2006/table">
            <a:tbl>
              <a:tblPr firstRow="1" bandRow="1">
                <a:tableStyleId>{5940675A-B579-460E-94D1-54222C63F5DA}</a:tableStyleId>
              </a:tblPr>
              <a:tblGrid>
                <a:gridCol w="372765">
                  <a:extLst>
                    <a:ext uri="{9D8B030D-6E8A-4147-A177-3AD203B41FA5}">
                      <a16:colId xmlns:a16="http://schemas.microsoft.com/office/drawing/2014/main" val="20000"/>
                    </a:ext>
                  </a:extLst>
                </a:gridCol>
                <a:gridCol w="372765">
                  <a:extLst>
                    <a:ext uri="{9D8B030D-6E8A-4147-A177-3AD203B41FA5}">
                      <a16:colId xmlns:a16="http://schemas.microsoft.com/office/drawing/2014/main" val="20001"/>
                    </a:ext>
                  </a:extLst>
                </a:gridCol>
                <a:gridCol w="372765">
                  <a:extLst>
                    <a:ext uri="{9D8B030D-6E8A-4147-A177-3AD203B41FA5}">
                      <a16:colId xmlns:a16="http://schemas.microsoft.com/office/drawing/2014/main" val="20002"/>
                    </a:ext>
                  </a:extLst>
                </a:gridCol>
                <a:gridCol w="372765">
                  <a:extLst>
                    <a:ext uri="{9D8B030D-6E8A-4147-A177-3AD203B41FA5}">
                      <a16:colId xmlns:a16="http://schemas.microsoft.com/office/drawing/2014/main" val="20003"/>
                    </a:ext>
                  </a:extLst>
                </a:gridCol>
                <a:gridCol w="372765">
                  <a:extLst>
                    <a:ext uri="{9D8B030D-6E8A-4147-A177-3AD203B41FA5}">
                      <a16:colId xmlns:a16="http://schemas.microsoft.com/office/drawing/2014/main" val="20004"/>
                    </a:ext>
                  </a:extLst>
                </a:gridCol>
                <a:gridCol w="372765">
                  <a:extLst>
                    <a:ext uri="{9D8B030D-6E8A-4147-A177-3AD203B41FA5}">
                      <a16:colId xmlns:a16="http://schemas.microsoft.com/office/drawing/2014/main" val="20005"/>
                    </a:ext>
                  </a:extLst>
                </a:gridCol>
                <a:gridCol w="372765">
                  <a:extLst>
                    <a:ext uri="{9D8B030D-6E8A-4147-A177-3AD203B41FA5}">
                      <a16:colId xmlns:a16="http://schemas.microsoft.com/office/drawing/2014/main" val="20006"/>
                    </a:ext>
                  </a:extLst>
                </a:gridCol>
                <a:gridCol w="372765">
                  <a:extLst>
                    <a:ext uri="{9D8B030D-6E8A-4147-A177-3AD203B41FA5}">
                      <a16:colId xmlns:a16="http://schemas.microsoft.com/office/drawing/2014/main" val="20007"/>
                    </a:ext>
                  </a:extLst>
                </a:gridCol>
                <a:gridCol w="8946360">
                  <a:extLst>
                    <a:ext uri="{9D8B030D-6E8A-4147-A177-3AD203B41FA5}">
                      <a16:colId xmlns:a16="http://schemas.microsoft.com/office/drawing/2014/main" val="20008"/>
                    </a:ext>
                  </a:extLst>
                </a:gridCol>
              </a:tblGrid>
              <a:tr h="370840">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pPr algn="ctr"/>
                      <a:r>
                        <a:rPr lang="en-IN" dirty="0"/>
                        <a:t>Payload</a:t>
                      </a:r>
                    </a:p>
                  </a:txBody>
                  <a:tcPr/>
                </a:tc>
                <a:extLst>
                  <a:ext uri="{0D108BD9-81ED-4DB2-BD59-A6C34878D82A}">
                    <a16:rowId xmlns:a16="http://schemas.microsoft.com/office/drawing/2014/main" val="10000"/>
                  </a:ext>
                </a:extLst>
              </a:tr>
            </a:tbl>
          </a:graphicData>
        </a:graphic>
      </p:graphicFrame>
      <p:graphicFrame>
        <p:nvGraphicFramePr>
          <p:cNvPr id="15" name="Content Placeholder 3"/>
          <p:cNvGraphicFramePr>
            <a:graphicFrameLocks/>
          </p:cNvGraphicFramePr>
          <p:nvPr>
            <p:extLst>
              <p:ext uri="{D42A27DB-BD31-4B8C-83A1-F6EECF244321}">
                <p14:modId xmlns:p14="http://schemas.microsoft.com/office/powerpoint/2010/main" val="3410229583"/>
              </p:ext>
            </p:extLst>
          </p:nvPr>
        </p:nvGraphicFramePr>
        <p:xfrm>
          <a:off x="145613" y="4964581"/>
          <a:ext cx="11928480" cy="370840"/>
        </p:xfrm>
        <a:graphic>
          <a:graphicData uri="http://schemas.openxmlformats.org/drawingml/2006/table">
            <a:tbl>
              <a:tblPr firstRow="1" bandRow="1">
                <a:tableStyleId>{5940675A-B579-460E-94D1-54222C63F5DA}</a:tableStyleId>
              </a:tblPr>
              <a:tblGrid>
                <a:gridCol w="745530">
                  <a:extLst>
                    <a:ext uri="{9D8B030D-6E8A-4147-A177-3AD203B41FA5}">
                      <a16:colId xmlns:a16="http://schemas.microsoft.com/office/drawing/2014/main" val="20000"/>
                    </a:ext>
                  </a:extLst>
                </a:gridCol>
                <a:gridCol w="745530">
                  <a:extLst>
                    <a:ext uri="{9D8B030D-6E8A-4147-A177-3AD203B41FA5}">
                      <a16:colId xmlns:a16="http://schemas.microsoft.com/office/drawing/2014/main" val="20001"/>
                    </a:ext>
                  </a:extLst>
                </a:gridCol>
                <a:gridCol w="1491060">
                  <a:extLst>
                    <a:ext uri="{9D8B030D-6E8A-4147-A177-3AD203B41FA5}">
                      <a16:colId xmlns:a16="http://schemas.microsoft.com/office/drawing/2014/main" val="20002"/>
                    </a:ext>
                  </a:extLst>
                </a:gridCol>
                <a:gridCol w="2982120">
                  <a:extLst>
                    <a:ext uri="{9D8B030D-6E8A-4147-A177-3AD203B41FA5}">
                      <a16:colId xmlns:a16="http://schemas.microsoft.com/office/drawing/2014/main" val="20003"/>
                    </a:ext>
                  </a:extLst>
                </a:gridCol>
                <a:gridCol w="5964240">
                  <a:extLst>
                    <a:ext uri="{9D8B030D-6E8A-4147-A177-3AD203B41FA5}">
                      <a16:colId xmlns:a16="http://schemas.microsoft.com/office/drawing/2014/main" val="20004"/>
                    </a:ext>
                  </a:extLst>
                </a:gridCol>
              </a:tblGrid>
              <a:tr h="370840">
                <a:tc>
                  <a:txBody>
                    <a:bodyPr/>
                    <a:lstStyle/>
                    <a:p>
                      <a:pPr algn="ctr"/>
                      <a:r>
                        <a:rPr lang="en-IN" sz="1800" dirty="0"/>
                        <a:t>V</a:t>
                      </a:r>
                    </a:p>
                  </a:txBody>
                  <a:tcPr/>
                </a:tc>
                <a:tc>
                  <a:txBody>
                    <a:bodyPr/>
                    <a:lstStyle/>
                    <a:p>
                      <a:pPr algn="ctr"/>
                      <a:r>
                        <a:rPr lang="en-IN" sz="1800" dirty="0"/>
                        <a:t>T</a:t>
                      </a:r>
                    </a:p>
                  </a:txBody>
                  <a:tcPr/>
                </a:tc>
                <a:tc>
                  <a:txBody>
                    <a:bodyPr/>
                    <a:lstStyle/>
                    <a:p>
                      <a:pPr algn="ctr"/>
                      <a:r>
                        <a:rPr lang="en-IN" sz="1800" dirty="0"/>
                        <a:t>TKL</a:t>
                      </a:r>
                    </a:p>
                  </a:txBody>
                  <a:tcPr/>
                </a:tc>
                <a:tc>
                  <a:txBody>
                    <a:bodyPr/>
                    <a:lstStyle/>
                    <a:p>
                      <a:pPr algn="ctr"/>
                      <a:r>
                        <a:rPr lang="en-IN" sz="1800" dirty="0"/>
                        <a:t>Code</a:t>
                      </a:r>
                    </a:p>
                  </a:txBody>
                  <a:tcPr/>
                </a:tc>
                <a:tc>
                  <a:txBody>
                    <a:bodyPr/>
                    <a:lstStyle/>
                    <a:p>
                      <a:pPr algn="ctr"/>
                      <a:r>
                        <a:rPr lang="en-IN" sz="1800" dirty="0"/>
                        <a:t>Message ID</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086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XMPP Protocol</a:t>
            </a:r>
          </a:p>
        </p:txBody>
      </p:sp>
      <p:sp>
        <p:nvSpPr>
          <p:cNvPr id="3" name="Content Placeholder 2"/>
          <p:cNvSpPr>
            <a:spLocks noGrp="1"/>
          </p:cNvSpPr>
          <p:nvPr>
            <p:ph idx="1"/>
          </p:nvPr>
        </p:nvSpPr>
        <p:spPr/>
        <p:txBody>
          <a:bodyPr/>
          <a:lstStyle/>
          <a:p>
            <a:r>
              <a:rPr lang="en-IN" dirty="0"/>
              <a:t>The full form of XMPP is E</a:t>
            </a:r>
            <a:r>
              <a:rPr lang="en-IN" dirty="0">
                <a:solidFill>
                  <a:schemeClr val="accent6"/>
                </a:solidFill>
              </a:rPr>
              <a:t>x</a:t>
            </a:r>
            <a:r>
              <a:rPr lang="en-IN" dirty="0"/>
              <a:t>tensible </a:t>
            </a:r>
            <a:r>
              <a:rPr lang="en-IN" dirty="0">
                <a:solidFill>
                  <a:schemeClr val="accent6"/>
                </a:solidFill>
              </a:rPr>
              <a:t>M</a:t>
            </a:r>
            <a:r>
              <a:rPr lang="en-IN" dirty="0"/>
              <a:t>essaging and </a:t>
            </a:r>
            <a:r>
              <a:rPr lang="en-IN" dirty="0">
                <a:solidFill>
                  <a:schemeClr val="accent6"/>
                </a:solidFill>
              </a:rPr>
              <a:t>P</a:t>
            </a:r>
            <a:r>
              <a:rPr lang="en-IN" dirty="0"/>
              <a:t>resence </a:t>
            </a:r>
            <a:r>
              <a:rPr lang="en-IN" dirty="0">
                <a:solidFill>
                  <a:schemeClr val="accent6"/>
                </a:solidFill>
              </a:rPr>
              <a:t>P</a:t>
            </a:r>
            <a:r>
              <a:rPr lang="en-IN" dirty="0"/>
              <a:t>rotocol.</a:t>
            </a:r>
          </a:p>
          <a:p>
            <a:r>
              <a:rPr lang="en-IN" dirty="0"/>
              <a:t>It is designed for messaging, chat, video, voice calls and collaboration.</a:t>
            </a:r>
          </a:p>
          <a:p>
            <a:r>
              <a:rPr lang="en-IN" dirty="0"/>
              <a:t>The fundamental base of this protocol is XML and it is used for messaging services such as </a:t>
            </a:r>
            <a:r>
              <a:rPr lang="en-IN" dirty="0" err="1">
                <a:solidFill>
                  <a:schemeClr val="tx2"/>
                </a:solidFill>
              </a:rPr>
              <a:t>WhatsApp</a:t>
            </a:r>
            <a:r>
              <a:rPr lang="en-IN" dirty="0"/>
              <a:t>.</a:t>
            </a:r>
          </a:p>
          <a:p>
            <a:r>
              <a:rPr lang="en-IN" dirty="0"/>
              <a:t>The XMPP was originally named as Jabber and later known as XMPP.</a:t>
            </a:r>
          </a:p>
        </p:txBody>
      </p:sp>
      <p:pic>
        <p:nvPicPr>
          <p:cNvPr id="1026" name="Picture 2" descr="XMPP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870" y="3186545"/>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ml Vector Icon, Xml Icons, Document Icon, File Icon PNG and Vector with  Transparent Background for Free Download"/>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7183345" y="3186545"/>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6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XMPP denotation</a:t>
            </a:r>
          </a:p>
        </p:txBody>
      </p:sp>
      <p:sp>
        <p:nvSpPr>
          <p:cNvPr id="3" name="Content Placeholder 2"/>
          <p:cNvSpPr>
            <a:spLocks noGrp="1"/>
          </p:cNvSpPr>
          <p:nvPr>
            <p:ph idx="1"/>
          </p:nvPr>
        </p:nvSpPr>
        <p:spPr/>
        <p:txBody>
          <a:bodyPr/>
          <a:lstStyle/>
          <a:p>
            <a:r>
              <a:rPr lang="en-IN" dirty="0"/>
              <a:t>The denotation for XMPP can be given as following:</a:t>
            </a:r>
          </a:p>
          <a:p>
            <a:r>
              <a:rPr lang="en-IN" dirty="0"/>
              <a:t>X – X denotes </a:t>
            </a:r>
            <a:r>
              <a:rPr lang="en-IN" dirty="0" err="1"/>
              <a:t>eXtensible</a:t>
            </a:r>
            <a:r>
              <a:rPr lang="en-IN" dirty="0"/>
              <a:t>.</a:t>
            </a:r>
          </a:p>
          <a:p>
            <a:pPr lvl="1"/>
            <a:r>
              <a:rPr lang="en-IN" dirty="0"/>
              <a:t>It is considered extensible as it is designed to accept and accommodate any changes.</a:t>
            </a:r>
          </a:p>
          <a:p>
            <a:pPr lvl="1"/>
            <a:r>
              <a:rPr lang="en-IN" dirty="0"/>
              <a:t>The protocol is defined in open standard and it is extensible because of open standard approach.</a:t>
            </a:r>
          </a:p>
          <a:p>
            <a:r>
              <a:rPr lang="en-IN" dirty="0"/>
              <a:t>M – M denotes Messaging.</a:t>
            </a:r>
          </a:p>
          <a:p>
            <a:pPr lvl="1"/>
            <a:r>
              <a:rPr lang="en-IN" dirty="0"/>
              <a:t>XMPP supports sending message to the recipients in real time.</a:t>
            </a:r>
          </a:p>
          <a:p>
            <a:r>
              <a:rPr lang="en-IN" dirty="0"/>
              <a:t>P – P denotes Presence.</a:t>
            </a:r>
          </a:p>
          <a:p>
            <a:pPr lvl="1"/>
            <a:r>
              <a:rPr lang="en-IN" dirty="0"/>
              <a:t>It is helpful to identify the status such as “Offline” or “Online” or “Busy”.</a:t>
            </a:r>
          </a:p>
          <a:p>
            <a:pPr lvl="1"/>
            <a:r>
              <a:rPr lang="en-IN" dirty="0"/>
              <a:t>It also helps in understanding if the recipient is ready to receive the message or not.</a:t>
            </a:r>
          </a:p>
          <a:p>
            <a:r>
              <a:rPr lang="en-IN" dirty="0"/>
              <a:t>P – P denotes Protocol.</a:t>
            </a:r>
          </a:p>
          <a:p>
            <a:pPr lvl="1"/>
            <a:r>
              <a:rPr lang="en-IN" dirty="0"/>
              <a:t>The set of standards together acting as a protocol.</a:t>
            </a:r>
          </a:p>
        </p:txBody>
      </p:sp>
    </p:spTree>
    <p:extLst>
      <p:ext uri="{BB962C8B-B14F-4D97-AF65-F5344CB8AC3E}">
        <p14:creationId xmlns:p14="http://schemas.microsoft.com/office/powerpoint/2010/main" val="2482984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Messenger Requirements</a:t>
            </a:r>
          </a:p>
        </p:txBody>
      </p:sp>
      <p:sp>
        <p:nvSpPr>
          <p:cNvPr id="3" name="Content Placeholder 2"/>
          <p:cNvSpPr>
            <a:spLocks noGrp="1"/>
          </p:cNvSpPr>
          <p:nvPr>
            <p:ph idx="1"/>
          </p:nvPr>
        </p:nvSpPr>
        <p:spPr/>
        <p:txBody>
          <a:bodyPr/>
          <a:lstStyle/>
          <a:p>
            <a:r>
              <a:rPr lang="en-IN" dirty="0"/>
              <a:t>Any messenger requires the following features inbuilt :</a:t>
            </a:r>
          </a:p>
          <a:p>
            <a:pPr marL="457200" indent="-457200">
              <a:buFont typeface="+mj-lt"/>
              <a:buAutoNum type="arabicPeriod"/>
            </a:pPr>
            <a:r>
              <a:rPr lang="en-IN" dirty="0"/>
              <a:t>Message sending and receiving features.</a:t>
            </a:r>
          </a:p>
          <a:p>
            <a:pPr marL="457200" indent="-457200">
              <a:buFont typeface="+mj-lt"/>
              <a:buAutoNum type="arabicPeriod"/>
            </a:pPr>
            <a:r>
              <a:rPr lang="en-IN" dirty="0"/>
              <a:t>Understanding the presence/absence status.</a:t>
            </a:r>
          </a:p>
          <a:p>
            <a:pPr marL="457200" indent="-457200">
              <a:buFont typeface="+mj-lt"/>
              <a:buAutoNum type="arabicPeriod"/>
            </a:pPr>
            <a:r>
              <a:rPr lang="en-IN" dirty="0"/>
              <a:t>Managing subscription details.</a:t>
            </a:r>
          </a:p>
          <a:p>
            <a:pPr marL="457200" indent="-457200">
              <a:buFont typeface="+mj-lt"/>
              <a:buAutoNum type="arabicPeriod"/>
            </a:pPr>
            <a:r>
              <a:rPr lang="en-IN" dirty="0"/>
              <a:t>Maintaining the contact list.</a:t>
            </a:r>
          </a:p>
          <a:p>
            <a:pPr marL="457200" indent="-457200">
              <a:buFont typeface="+mj-lt"/>
              <a:buAutoNum type="arabicPeriod"/>
            </a:pPr>
            <a:r>
              <a:rPr lang="en-IN" dirty="0"/>
              <a:t>Message blocking services.</a:t>
            </a:r>
          </a:p>
          <a:p>
            <a:r>
              <a:rPr lang="en-IN" dirty="0"/>
              <a:t>Note that all the listed features are built in XMPP.</a:t>
            </a:r>
          </a:p>
        </p:txBody>
      </p:sp>
      <p:pic>
        <p:nvPicPr>
          <p:cNvPr id="2050" name="Picture 2" descr="Sending And Receiving Messages Stock Illustration - Illustration of  internet, effect: 11521144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515" b="25414"/>
          <a:stretch/>
        </p:blipFill>
        <p:spPr bwMode="auto">
          <a:xfrm>
            <a:off x="8158337" y="1670532"/>
            <a:ext cx="2565583" cy="15655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puter Icons Flat design, attending, logo, silhouette png | PNGEgg"/>
          <p:cNvPicPr>
            <a:picLocks noChangeAspect="1" noChangeArrowheads="1"/>
          </p:cNvPicPr>
          <p:nvPr/>
        </p:nvPicPr>
        <p:blipFill rotWithShape="1">
          <a:blip r:embed="rId3" cstate="print">
            <a:clrChange>
              <a:clrFrom>
                <a:srgbClr val="E6E6E6"/>
              </a:clrFrom>
              <a:clrTo>
                <a:srgbClr val="E6E6E6">
                  <a:alpha val="0"/>
                </a:srgbClr>
              </a:clrTo>
            </a:clrChange>
            <a:extLst>
              <a:ext uri="{28A0092B-C50C-407E-A947-70E740481C1C}">
                <a14:useLocalDpi xmlns:a14="http://schemas.microsoft.com/office/drawing/2010/main" val="0"/>
              </a:ext>
            </a:extLst>
          </a:blip>
          <a:srcRect l="16024" r="20479"/>
          <a:stretch/>
        </p:blipFill>
        <p:spPr bwMode="auto">
          <a:xfrm>
            <a:off x="576704" y="4043171"/>
            <a:ext cx="204123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contacts-logo - IT Support Services Phoenix/Scottsdale|IT Managed  Services|Outsourced IT|IT Consultant"/>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720840" y="404317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ock, chat, communication, conversation, message, text icon - Download on  Iconfind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5120" y="404317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stop receiving WhatsApp messages from annoying groups | Bullfrag"/>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4936" b="5582"/>
          <a:stretch/>
        </p:blipFill>
        <p:spPr bwMode="auto">
          <a:xfrm>
            <a:off x="2963420" y="4043171"/>
            <a:ext cx="341194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064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animEffect transition="in" filter="fade">
                                      <p:cBhvr>
                                        <p:cTn id="37" dur="500"/>
                                        <p:tgtEl>
                                          <p:spTgt spid="20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54"/>
                                        </p:tgtEl>
                                        <p:attrNameLst>
                                          <p:attrName>style.visibility</p:attrName>
                                        </p:attrNameLst>
                                      </p:cBhvr>
                                      <p:to>
                                        <p:strVal val="visible"/>
                                      </p:to>
                                    </p:set>
                                    <p:animEffect transition="in" filter="fade">
                                      <p:cBhvr>
                                        <p:cTn id="47" dur="500"/>
                                        <p:tgtEl>
                                          <p:spTgt spid="20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500"/>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56"/>
                                        </p:tgtEl>
                                        <p:attrNameLst>
                                          <p:attrName>style.visibility</p:attrName>
                                        </p:attrNameLst>
                                      </p:cBhvr>
                                      <p:to>
                                        <p:strVal val="visible"/>
                                      </p:to>
                                    </p:set>
                                    <p:animEffect transition="in" filter="fade">
                                      <p:cBhvr>
                                        <p:cTn id="57" dur="500"/>
                                        <p:tgtEl>
                                          <p:spTgt spid="20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XMPP Architecture</a:t>
            </a:r>
          </a:p>
        </p:txBody>
      </p:sp>
      <p:sp>
        <p:nvSpPr>
          <p:cNvPr id="3" name="Content Placeholder 2"/>
          <p:cNvSpPr>
            <a:spLocks noGrp="1"/>
          </p:cNvSpPr>
          <p:nvPr>
            <p:ph idx="1"/>
          </p:nvPr>
        </p:nvSpPr>
        <p:spPr/>
        <p:txBody>
          <a:bodyPr/>
          <a:lstStyle/>
          <a:p>
            <a:r>
              <a:rPr lang="en-IN" dirty="0"/>
              <a:t>The architecture of XMPP protocol is shown in the figure :</a:t>
            </a:r>
          </a:p>
          <a:p>
            <a:r>
              <a:rPr lang="en-IN" dirty="0"/>
              <a:t>The XMPP clients communicate with XMPP server bidirectional.</a:t>
            </a:r>
          </a:p>
          <a:p>
            <a:r>
              <a:rPr lang="en-IN" dirty="0"/>
              <a:t>There can be any numbers of clients connected to XMPP server.</a:t>
            </a:r>
          </a:p>
          <a:p>
            <a:r>
              <a:rPr lang="en-IN" dirty="0"/>
              <a:t>The XMPP servers may be connected to the other clients or other XMPP servers.</a:t>
            </a:r>
          </a:p>
          <a:p>
            <a:pPr marL="0" indent="0">
              <a:buNone/>
            </a:pPr>
            <a:endParaRPr lang="en-IN" dirty="0"/>
          </a:p>
        </p:txBody>
      </p:sp>
      <p:grpSp>
        <p:nvGrpSpPr>
          <p:cNvPr id="27" name="Group 26"/>
          <p:cNvGrpSpPr/>
          <p:nvPr/>
        </p:nvGrpSpPr>
        <p:grpSpPr>
          <a:xfrm>
            <a:off x="623019" y="2798660"/>
            <a:ext cx="1371600" cy="3598845"/>
            <a:chOff x="623019" y="2798660"/>
            <a:chExt cx="1371600" cy="3598845"/>
          </a:xfrm>
        </p:grpSpPr>
        <p:sp>
          <p:nvSpPr>
            <p:cNvPr id="4" name="Oval 3"/>
            <p:cNvSpPr/>
            <p:nvPr/>
          </p:nvSpPr>
          <p:spPr>
            <a:xfrm>
              <a:off x="623019" y="2798660"/>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6" name="Oval 5"/>
            <p:cNvSpPr/>
            <p:nvPr/>
          </p:nvSpPr>
          <p:spPr>
            <a:xfrm>
              <a:off x="623019" y="5593942"/>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grpSp>
      <p:grpSp>
        <p:nvGrpSpPr>
          <p:cNvPr id="26" name="Group 25"/>
          <p:cNvGrpSpPr/>
          <p:nvPr/>
        </p:nvGrpSpPr>
        <p:grpSpPr>
          <a:xfrm>
            <a:off x="623019" y="4140882"/>
            <a:ext cx="4715849" cy="914400"/>
            <a:chOff x="623019" y="4140882"/>
            <a:chExt cx="4715849" cy="914400"/>
          </a:xfrm>
        </p:grpSpPr>
        <p:sp>
          <p:nvSpPr>
            <p:cNvPr id="5" name="Oval 4"/>
            <p:cNvSpPr/>
            <p:nvPr/>
          </p:nvSpPr>
          <p:spPr>
            <a:xfrm>
              <a:off x="623019" y="4196301"/>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7" name="Rectangle 6"/>
            <p:cNvSpPr/>
            <p:nvPr/>
          </p:nvSpPr>
          <p:spPr>
            <a:xfrm>
              <a:off x="3510068" y="4140882"/>
              <a:ext cx="1828800"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XMPP</a:t>
              </a:r>
            </a:p>
            <a:p>
              <a:pPr algn="ctr"/>
              <a:r>
                <a:rPr lang="en-IN" dirty="0"/>
                <a:t>Server</a:t>
              </a:r>
            </a:p>
          </p:txBody>
        </p:sp>
      </p:grpSp>
      <p:sp>
        <p:nvSpPr>
          <p:cNvPr id="8" name="Rectangle 7"/>
          <p:cNvSpPr/>
          <p:nvPr/>
        </p:nvSpPr>
        <p:spPr>
          <a:xfrm>
            <a:off x="6854317" y="4140882"/>
            <a:ext cx="1828800"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XMPP</a:t>
            </a:r>
          </a:p>
          <a:p>
            <a:pPr algn="ctr"/>
            <a:r>
              <a:rPr lang="en-IN" dirty="0"/>
              <a:t>Server</a:t>
            </a:r>
          </a:p>
        </p:txBody>
      </p:sp>
      <p:grpSp>
        <p:nvGrpSpPr>
          <p:cNvPr id="28" name="Group 27"/>
          <p:cNvGrpSpPr/>
          <p:nvPr/>
        </p:nvGrpSpPr>
        <p:grpSpPr>
          <a:xfrm>
            <a:off x="10198566" y="2798660"/>
            <a:ext cx="1371600" cy="3598845"/>
            <a:chOff x="10198566" y="2798660"/>
            <a:chExt cx="1371600" cy="3598845"/>
          </a:xfrm>
        </p:grpSpPr>
        <p:sp>
          <p:nvSpPr>
            <p:cNvPr id="9" name="Oval 8"/>
            <p:cNvSpPr/>
            <p:nvPr/>
          </p:nvSpPr>
          <p:spPr>
            <a:xfrm>
              <a:off x="10198566" y="2798660"/>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10" name="Oval 9"/>
            <p:cNvSpPr/>
            <p:nvPr/>
          </p:nvSpPr>
          <p:spPr>
            <a:xfrm>
              <a:off x="10198566" y="4196301"/>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11" name="Oval 10"/>
            <p:cNvSpPr/>
            <p:nvPr/>
          </p:nvSpPr>
          <p:spPr>
            <a:xfrm>
              <a:off x="10198566" y="5593942"/>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grpSp>
      <p:cxnSp>
        <p:nvCxnSpPr>
          <p:cNvPr id="13" name="Straight Arrow Connector 12"/>
          <p:cNvCxnSpPr>
            <a:stCxn id="5" idx="6"/>
            <a:endCxn id="7" idx="1"/>
          </p:cNvCxnSpPr>
          <p:nvPr/>
        </p:nvCxnSpPr>
        <p:spPr>
          <a:xfrm flipV="1">
            <a:off x="1994619" y="4598082"/>
            <a:ext cx="151544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6"/>
            <a:endCxn id="7" idx="1"/>
          </p:cNvCxnSpPr>
          <p:nvPr/>
        </p:nvCxnSpPr>
        <p:spPr>
          <a:xfrm>
            <a:off x="1994619" y="3200442"/>
            <a:ext cx="1515449" cy="13976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1"/>
            <a:endCxn id="6" idx="6"/>
          </p:cNvCxnSpPr>
          <p:nvPr/>
        </p:nvCxnSpPr>
        <p:spPr>
          <a:xfrm flipH="1">
            <a:off x="1994619" y="4598082"/>
            <a:ext cx="1515449" cy="13976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8" idx="1"/>
          </p:cNvCxnSpPr>
          <p:nvPr/>
        </p:nvCxnSpPr>
        <p:spPr>
          <a:xfrm>
            <a:off x="5338868" y="4598082"/>
            <a:ext cx="151544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8683117" y="3200442"/>
            <a:ext cx="1515449" cy="2795282"/>
            <a:chOff x="8683117" y="3200442"/>
            <a:chExt cx="1515449" cy="2795282"/>
          </a:xfrm>
        </p:grpSpPr>
        <p:cxnSp>
          <p:nvCxnSpPr>
            <p:cNvPr id="21" name="Straight Arrow Connector 20"/>
            <p:cNvCxnSpPr>
              <a:stCxn id="8" idx="3"/>
              <a:endCxn id="9" idx="2"/>
            </p:cNvCxnSpPr>
            <p:nvPr/>
          </p:nvCxnSpPr>
          <p:spPr>
            <a:xfrm flipV="1">
              <a:off x="8683117" y="3200442"/>
              <a:ext cx="1515449" cy="13976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a:endCxn id="10" idx="2"/>
            </p:cNvCxnSpPr>
            <p:nvPr/>
          </p:nvCxnSpPr>
          <p:spPr>
            <a:xfrm>
              <a:off x="8683117" y="4598082"/>
              <a:ext cx="151544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a:endCxn id="8" idx="3"/>
            </p:cNvCxnSpPr>
            <p:nvPr/>
          </p:nvCxnSpPr>
          <p:spPr>
            <a:xfrm flipH="1" flipV="1">
              <a:off x="8683117" y="4598082"/>
              <a:ext cx="1515449" cy="13976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694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XMPP Architecture (Contd.)</a:t>
            </a:r>
          </a:p>
        </p:txBody>
      </p:sp>
      <p:sp>
        <p:nvSpPr>
          <p:cNvPr id="3" name="Content Placeholder 2"/>
          <p:cNvSpPr>
            <a:spLocks noGrp="1"/>
          </p:cNvSpPr>
          <p:nvPr>
            <p:ph idx="1"/>
          </p:nvPr>
        </p:nvSpPr>
        <p:spPr/>
        <p:txBody>
          <a:bodyPr/>
          <a:lstStyle/>
          <a:p>
            <a:r>
              <a:rPr lang="en-IN" dirty="0"/>
              <a:t>The initial version of the XMPP was with TCP using open ended XML.</a:t>
            </a:r>
          </a:p>
          <a:p>
            <a:r>
              <a:rPr lang="en-IN" dirty="0"/>
              <a:t>After certain period of time, the XMPP was developed based on HTTP.</a:t>
            </a:r>
          </a:p>
          <a:p>
            <a:r>
              <a:rPr lang="en-IN" dirty="0"/>
              <a:t>The XMPP can work with HTTP is through two different methods Polling and Binding.</a:t>
            </a:r>
          </a:p>
          <a:p>
            <a:r>
              <a:rPr lang="en-IN" dirty="0"/>
              <a:t>What is Polling and Binding?</a:t>
            </a:r>
          </a:p>
        </p:txBody>
      </p:sp>
      <p:grpSp>
        <p:nvGrpSpPr>
          <p:cNvPr id="4" name="Group 3"/>
          <p:cNvGrpSpPr/>
          <p:nvPr/>
        </p:nvGrpSpPr>
        <p:grpSpPr>
          <a:xfrm>
            <a:off x="623019" y="2798660"/>
            <a:ext cx="1371600" cy="3598845"/>
            <a:chOff x="623019" y="2798660"/>
            <a:chExt cx="1371600" cy="3598845"/>
          </a:xfrm>
        </p:grpSpPr>
        <p:sp>
          <p:nvSpPr>
            <p:cNvPr id="5" name="Oval 4"/>
            <p:cNvSpPr/>
            <p:nvPr/>
          </p:nvSpPr>
          <p:spPr>
            <a:xfrm>
              <a:off x="623019" y="2798660"/>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6" name="Oval 5"/>
            <p:cNvSpPr/>
            <p:nvPr/>
          </p:nvSpPr>
          <p:spPr>
            <a:xfrm>
              <a:off x="623019" y="5593942"/>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grpSp>
      <p:grpSp>
        <p:nvGrpSpPr>
          <p:cNvPr id="7" name="Group 6"/>
          <p:cNvGrpSpPr/>
          <p:nvPr/>
        </p:nvGrpSpPr>
        <p:grpSpPr>
          <a:xfrm>
            <a:off x="623019" y="4140882"/>
            <a:ext cx="4715849" cy="914400"/>
            <a:chOff x="623019" y="4140882"/>
            <a:chExt cx="4715849" cy="914400"/>
          </a:xfrm>
        </p:grpSpPr>
        <p:sp>
          <p:nvSpPr>
            <p:cNvPr id="8" name="Oval 7"/>
            <p:cNvSpPr/>
            <p:nvPr/>
          </p:nvSpPr>
          <p:spPr>
            <a:xfrm>
              <a:off x="623019" y="4196301"/>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9" name="Rectangle 8"/>
            <p:cNvSpPr/>
            <p:nvPr/>
          </p:nvSpPr>
          <p:spPr>
            <a:xfrm>
              <a:off x="3510068" y="4140882"/>
              <a:ext cx="1828800"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XMPP</a:t>
              </a:r>
            </a:p>
            <a:p>
              <a:pPr algn="ctr"/>
              <a:r>
                <a:rPr lang="en-IN" dirty="0"/>
                <a:t>Server</a:t>
              </a:r>
            </a:p>
          </p:txBody>
        </p:sp>
      </p:grpSp>
      <p:sp>
        <p:nvSpPr>
          <p:cNvPr id="10" name="Rectangle 9"/>
          <p:cNvSpPr/>
          <p:nvPr/>
        </p:nvSpPr>
        <p:spPr>
          <a:xfrm>
            <a:off x="6854317" y="4140882"/>
            <a:ext cx="1828800"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XMPP</a:t>
            </a:r>
          </a:p>
          <a:p>
            <a:pPr algn="ctr"/>
            <a:r>
              <a:rPr lang="en-IN" dirty="0"/>
              <a:t>Server</a:t>
            </a:r>
          </a:p>
        </p:txBody>
      </p:sp>
      <p:grpSp>
        <p:nvGrpSpPr>
          <p:cNvPr id="11" name="Group 10"/>
          <p:cNvGrpSpPr/>
          <p:nvPr/>
        </p:nvGrpSpPr>
        <p:grpSpPr>
          <a:xfrm>
            <a:off x="10198566" y="2798660"/>
            <a:ext cx="1371600" cy="3598845"/>
            <a:chOff x="10198566" y="2798660"/>
            <a:chExt cx="1371600" cy="3598845"/>
          </a:xfrm>
        </p:grpSpPr>
        <p:sp>
          <p:nvSpPr>
            <p:cNvPr id="12" name="Oval 11"/>
            <p:cNvSpPr/>
            <p:nvPr/>
          </p:nvSpPr>
          <p:spPr>
            <a:xfrm>
              <a:off x="10198566" y="2798660"/>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13" name="Oval 12"/>
            <p:cNvSpPr/>
            <p:nvPr/>
          </p:nvSpPr>
          <p:spPr>
            <a:xfrm>
              <a:off x="10198566" y="4196301"/>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sp>
          <p:nvSpPr>
            <p:cNvPr id="14" name="Oval 13"/>
            <p:cNvSpPr/>
            <p:nvPr/>
          </p:nvSpPr>
          <p:spPr>
            <a:xfrm>
              <a:off x="10198566" y="5593942"/>
              <a:ext cx="1371600" cy="8035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XMPP</a:t>
              </a:r>
            </a:p>
            <a:p>
              <a:pPr algn="ctr"/>
              <a:r>
                <a:rPr lang="en-IN" dirty="0"/>
                <a:t>Client</a:t>
              </a:r>
            </a:p>
          </p:txBody>
        </p:sp>
      </p:grpSp>
      <p:cxnSp>
        <p:nvCxnSpPr>
          <p:cNvPr id="15" name="Straight Arrow Connector 14"/>
          <p:cNvCxnSpPr>
            <a:stCxn id="8" idx="6"/>
            <a:endCxn id="9" idx="1"/>
          </p:cNvCxnSpPr>
          <p:nvPr/>
        </p:nvCxnSpPr>
        <p:spPr>
          <a:xfrm flipV="1">
            <a:off x="1994619" y="4598082"/>
            <a:ext cx="151544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6"/>
            <a:endCxn id="9" idx="1"/>
          </p:cNvCxnSpPr>
          <p:nvPr/>
        </p:nvCxnSpPr>
        <p:spPr>
          <a:xfrm>
            <a:off x="1994619" y="3200442"/>
            <a:ext cx="1515449" cy="13976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1"/>
            <a:endCxn id="6" idx="6"/>
          </p:cNvCxnSpPr>
          <p:nvPr/>
        </p:nvCxnSpPr>
        <p:spPr>
          <a:xfrm flipH="1">
            <a:off x="1994619" y="4598082"/>
            <a:ext cx="1515449" cy="13976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10" idx="1"/>
          </p:cNvCxnSpPr>
          <p:nvPr/>
        </p:nvCxnSpPr>
        <p:spPr>
          <a:xfrm>
            <a:off x="5338868" y="4598082"/>
            <a:ext cx="151544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683117" y="3200442"/>
            <a:ext cx="1515449" cy="2795282"/>
            <a:chOff x="8683117" y="3200442"/>
            <a:chExt cx="1515449" cy="2795282"/>
          </a:xfrm>
        </p:grpSpPr>
        <p:cxnSp>
          <p:nvCxnSpPr>
            <p:cNvPr id="20" name="Straight Arrow Connector 19"/>
            <p:cNvCxnSpPr>
              <a:stCxn id="10" idx="3"/>
              <a:endCxn id="12" idx="2"/>
            </p:cNvCxnSpPr>
            <p:nvPr/>
          </p:nvCxnSpPr>
          <p:spPr>
            <a:xfrm flipV="1">
              <a:off x="8683117" y="3200442"/>
              <a:ext cx="1515449" cy="13976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3" idx="2"/>
            </p:cNvCxnSpPr>
            <p:nvPr/>
          </p:nvCxnSpPr>
          <p:spPr>
            <a:xfrm>
              <a:off x="8683117" y="4598082"/>
              <a:ext cx="151544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0" idx="3"/>
            </p:cNvCxnSpPr>
            <p:nvPr/>
          </p:nvCxnSpPr>
          <p:spPr>
            <a:xfrm flipH="1" flipV="1">
              <a:off x="8683117" y="4598082"/>
              <a:ext cx="1515449" cy="13976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59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XMPP Architecture (Contd.)</a:t>
            </a:r>
          </a:p>
        </p:txBody>
      </p:sp>
      <p:sp>
        <p:nvSpPr>
          <p:cNvPr id="3" name="Content Placeholder 2"/>
          <p:cNvSpPr>
            <a:spLocks noGrp="1"/>
          </p:cNvSpPr>
          <p:nvPr>
            <p:ph idx="1"/>
          </p:nvPr>
        </p:nvSpPr>
        <p:spPr/>
        <p:txBody>
          <a:bodyPr/>
          <a:lstStyle/>
          <a:p>
            <a:r>
              <a:rPr lang="en-IN" dirty="0"/>
              <a:t>In polling method, the messages stored in the server are pulled or fetched.</a:t>
            </a:r>
          </a:p>
          <a:p>
            <a:r>
              <a:rPr lang="en-IN" dirty="0"/>
              <a:t>The fetching is done by XMPP client through HTTP GET and POST requests.</a:t>
            </a:r>
          </a:p>
          <a:p>
            <a:r>
              <a:rPr lang="en-IN" dirty="0"/>
              <a:t>In binding method, </a:t>
            </a:r>
            <a:r>
              <a:rPr lang="en-IN" dirty="0">
                <a:solidFill>
                  <a:schemeClr val="accent6"/>
                </a:solidFill>
              </a:rPr>
              <a:t>B</a:t>
            </a:r>
            <a:r>
              <a:rPr lang="en-IN" dirty="0"/>
              <a:t>idirectional-streams </a:t>
            </a:r>
            <a:r>
              <a:rPr lang="en-IN" dirty="0">
                <a:solidFill>
                  <a:schemeClr val="accent6"/>
                </a:solidFill>
              </a:rPr>
              <a:t>O</a:t>
            </a:r>
            <a:r>
              <a:rPr lang="en-IN" dirty="0"/>
              <a:t>ver </a:t>
            </a:r>
            <a:r>
              <a:rPr lang="en-IN" dirty="0">
                <a:solidFill>
                  <a:schemeClr val="accent6"/>
                </a:solidFill>
              </a:rPr>
              <a:t>S</a:t>
            </a:r>
            <a:r>
              <a:rPr lang="en-IN" dirty="0"/>
              <a:t>ynchronous </a:t>
            </a:r>
            <a:r>
              <a:rPr lang="en-IN" dirty="0">
                <a:solidFill>
                  <a:schemeClr val="accent6"/>
                </a:solidFill>
              </a:rPr>
              <a:t>H</a:t>
            </a:r>
            <a:r>
              <a:rPr lang="en-IN" dirty="0"/>
              <a:t>TTP (BOSH) enables the server to push the messages to the clients when they are sent.</a:t>
            </a:r>
          </a:p>
          <a:p>
            <a:endParaRPr lang="en-IN" dirty="0"/>
          </a:p>
          <a:p>
            <a:r>
              <a:rPr lang="en-IN" dirty="0"/>
              <a:t>The binding approach is more effective than polling.</a:t>
            </a:r>
          </a:p>
          <a:p>
            <a:r>
              <a:rPr lang="en-IN" dirty="0"/>
              <a:t>Also both method uses HTTP, hence the firewall allows the fetch and post activity without any difficulties.</a:t>
            </a:r>
          </a:p>
        </p:txBody>
      </p:sp>
    </p:spTree>
    <p:extLst>
      <p:ext uri="{BB962C8B-B14F-4D97-AF65-F5344CB8AC3E}">
        <p14:creationId xmlns:p14="http://schemas.microsoft.com/office/powerpoint/2010/main" val="2221313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Distribution Service (DDS)</a:t>
            </a:r>
          </a:p>
        </p:txBody>
      </p:sp>
      <p:sp>
        <p:nvSpPr>
          <p:cNvPr id="3" name="Content Placeholder 2"/>
          <p:cNvSpPr>
            <a:spLocks noGrp="1"/>
          </p:cNvSpPr>
          <p:nvPr>
            <p:ph idx="1"/>
          </p:nvPr>
        </p:nvSpPr>
        <p:spPr/>
        <p:txBody>
          <a:bodyPr/>
          <a:lstStyle/>
          <a:p>
            <a:r>
              <a:rPr lang="en-IN" dirty="0">
                <a:solidFill>
                  <a:schemeClr val="accent6"/>
                </a:solidFill>
              </a:rPr>
              <a:t>D</a:t>
            </a:r>
            <a:r>
              <a:rPr lang="en-IN" dirty="0"/>
              <a:t>ata </a:t>
            </a:r>
            <a:r>
              <a:rPr lang="en-IN" dirty="0">
                <a:solidFill>
                  <a:schemeClr val="accent6"/>
                </a:solidFill>
              </a:rPr>
              <a:t>D</a:t>
            </a:r>
            <a:r>
              <a:rPr lang="en-IN" dirty="0"/>
              <a:t>istribution </a:t>
            </a:r>
            <a:r>
              <a:rPr lang="en-IN" dirty="0">
                <a:solidFill>
                  <a:schemeClr val="accent6"/>
                </a:solidFill>
              </a:rPr>
              <a:t>S</a:t>
            </a:r>
            <a:r>
              <a:rPr lang="en-IN" dirty="0"/>
              <a:t>ervice (DDS) is one of the protocol being used in the Internet of Things (</a:t>
            </a:r>
            <a:r>
              <a:rPr lang="en-IN" dirty="0" err="1"/>
              <a:t>IoT</a:t>
            </a:r>
            <a:r>
              <a:rPr lang="en-IN" dirty="0"/>
              <a:t>) applications.</a:t>
            </a:r>
          </a:p>
          <a:p>
            <a:r>
              <a:rPr lang="en-IN" dirty="0"/>
              <a:t>DDS is </a:t>
            </a:r>
            <a:r>
              <a:rPr lang="en-IN" dirty="0" err="1"/>
              <a:t>brokerless</a:t>
            </a:r>
            <a:r>
              <a:rPr lang="en-IN" dirty="0"/>
              <a:t> service and the protocol was developed by the </a:t>
            </a:r>
            <a:r>
              <a:rPr lang="en-IN" dirty="0">
                <a:solidFill>
                  <a:schemeClr val="accent6"/>
                </a:solidFill>
              </a:rPr>
              <a:t>O</a:t>
            </a:r>
            <a:r>
              <a:rPr lang="en-IN" dirty="0"/>
              <a:t>bject </a:t>
            </a:r>
            <a:r>
              <a:rPr lang="en-IN" dirty="0">
                <a:solidFill>
                  <a:schemeClr val="accent6"/>
                </a:solidFill>
              </a:rPr>
              <a:t>M</a:t>
            </a:r>
            <a:r>
              <a:rPr lang="en-IN" dirty="0"/>
              <a:t>anagement </a:t>
            </a:r>
            <a:r>
              <a:rPr lang="en-IN" dirty="0">
                <a:solidFill>
                  <a:schemeClr val="accent6"/>
                </a:solidFill>
              </a:rPr>
              <a:t>G</a:t>
            </a:r>
            <a:r>
              <a:rPr lang="en-IN" dirty="0"/>
              <a:t>roup (OMG).</a:t>
            </a:r>
          </a:p>
          <a:p>
            <a:r>
              <a:rPr lang="en-IN" dirty="0"/>
              <a:t>The purpose behind development of DDS is to get better machine to machine communication.</a:t>
            </a:r>
          </a:p>
          <a:p>
            <a:r>
              <a:rPr lang="en-IN" dirty="0"/>
              <a:t>Like MQTT, DDS is also using publish-subscribe approach.</a:t>
            </a:r>
          </a:p>
        </p:txBody>
      </p:sp>
      <p:pic>
        <p:nvPicPr>
          <p:cNvPr id="3074" name="Picture 2" descr="ADLINK Tech | Vortex Data Distribution Service DDS and Openslice Standards  - ADLINK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38" y="3710334"/>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bject Management Group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3423" y="3867496"/>
            <a:ext cx="438912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kurus Internat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343" y="3867496"/>
            <a:ext cx="3152678"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758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Effect transition="in" filter="fade">
                                      <p:cBhvr>
                                        <p:cTn id="32" dur="500"/>
                                        <p:tgtEl>
                                          <p:spTgt spid="30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Message Queuing Telemetry Transport (MQTT)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r>
              <a:rPr lang="en-US" dirty="0"/>
              <a:t>As we know, IoT has one of the biggest challenges of resource constraints, the lightweight protocol is more preferred.</a:t>
            </a:r>
          </a:p>
          <a:p>
            <a:r>
              <a:rPr lang="en-US" dirty="0"/>
              <a:t>MQTT is widely used in IoT applications as it is a lightweight protocol.</a:t>
            </a:r>
          </a:p>
          <a:p>
            <a:r>
              <a:rPr lang="en-US" dirty="0"/>
              <a:t>Here, lightweight means, it can work with minimal resources and does not require any specific hardware architecture or additional resources.</a:t>
            </a:r>
          </a:p>
          <a:p>
            <a:endParaRPr lang="en-US" dirty="0"/>
          </a:p>
          <a:p>
            <a:pPr marL="0" indent="0">
              <a:buNone/>
            </a:pPr>
            <a:endParaRPr lang="en-US" dirty="0"/>
          </a:p>
        </p:txBody>
      </p:sp>
      <p:pic>
        <p:nvPicPr>
          <p:cNvPr id="3074" name="Picture 2" descr="Biggest Challenges For HR Software Industry In The Coming Years"/>
          <p:cNvPicPr>
            <a:picLocks noChangeAspect="1" noChangeArrowheads="1"/>
          </p:cNvPicPr>
          <p:nvPr/>
        </p:nvPicPr>
        <p:blipFill rotWithShape="1">
          <a:blip r:embed="rId2">
            <a:extLst>
              <a:ext uri="{28A0092B-C50C-407E-A947-70E740481C1C}">
                <a14:useLocalDpi xmlns:a14="http://schemas.microsoft.com/office/drawing/2010/main" val="0"/>
              </a:ext>
            </a:extLst>
          </a:blip>
          <a:srcRect l="11885" t="11998" r="10259"/>
          <a:stretch/>
        </p:blipFill>
        <p:spPr bwMode="auto">
          <a:xfrm>
            <a:off x="295421" y="2874831"/>
            <a:ext cx="7920111" cy="35791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Money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5676" y="371192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295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0"/>
                                        </p:tgtEl>
                                        <p:attrNameLst>
                                          <p:attrName>style.visibility</p:attrName>
                                        </p:attrNameLst>
                                      </p:cBhvr>
                                      <p:to>
                                        <p:strVal val="visible"/>
                                      </p:to>
                                    </p:set>
                                    <p:animEffect transition="in" filter="fade">
                                      <p:cBhvr>
                                        <p:cTn id="2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DDS Architecture</a:t>
            </a:r>
          </a:p>
        </p:txBody>
      </p:sp>
      <p:sp>
        <p:nvSpPr>
          <p:cNvPr id="3" name="Content Placeholder 2"/>
          <p:cNvSpPr>
            <a:spLocks noGrp="1"/>
          </p:cNvSpPr>
          <p:nvPr>
            <p:ph idx="1"/>
          </p:nvPr>
        </p:nvSpPr>
        <p:spPr/>
        <p:txBody>
          <a:bodyPr/>
          <a:lstStyle/>
          <a:p>
            <a:r>
              <a:rPr lang="en-IN" dirty="0"/>
              <a:t>DDS is basically a publish – subscribe model based architecture.</a:t>
            </a:r>
          </a:p>
          <a:p>
            <a:r>
              <a:rPr lang="en-IN" dirty="0"/>
              <a:t>Everything including sending and receiving data, event updates, command within and among the nodes are all accomplished through the publish – subscribe approach.</a:t>
            </a:r>
          </a:p>
          <a:p>
            <a:r>
              <a:rPr lang="en-IN" dirty="0"/>
              <a:t>The publisher sends the data to DDS cloud with particular Topic.</a:t>
            </a:r>
          </a:p>
          <a:p>
            <a:r>
              <a:rPr lang="en-IN" dirty="0"/>
              <a:t>The interested nodes (Subscribers) subscribes the particular Topic and receives data from DDS Cloud.</a:t>
            </a:r>
          </a:p>
          <a:p>
            <a:pPr marL="0" indent="0">
              <a:buNone/>
            </a:pPr>
            <a:endParaRPr lang="en-IN" dirty="0"/>
          </a:p>
        </p:txBody>
      </p:sp>
      <p:sp>
        <p:nvSpPr>
          <p:cNvPr id="28" name="Cloud 27"/>
          <p:cNvSpPr/>
          <p:nvPr/>
        </p:nvSpPr>
        <p:spPr>
          <a:xfrm>
            <a:off x="4578473" y="3160426"/>
            <a:ext cx="3754582" cy="2715491"/>
          </a:xfrm>
          <a:prstGeom prst="cloud">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Data Distribution Service</a:t>
            </a:r>
          </a:p>
          <a:p>
            <a:pPr algn="ctr"/>
            <a:r>
              <a:rPr lang="en-IN" dirty="0"/>
              <a:t>(DDS)</a:t>
            </a:r>
          </a:p>
        </p:txBody>
      </p:sp>
      <p:sp>
        <p:nvSpPr>
          <p:cNvPr id="29" name="Oval 28"/>
          <p:cNvSpPr/>
          <p:nvPr/>
        </p:nvSpPr>
        <p:spPr>
          <a:xfrm>
            <a:off x="1523327" y="3160426"/>
            <a:ext cx="2022764" cy="803563"/>
          </a:xfrm>
          <a:prstGeom prst="ellipse">
            <a:avLst/>
          </a:prstGeom>
          <a:solidFill>
            <a:schemeClr val="tx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Publisher</a:t>
            </a:r>
          </a:p>
        </p:txBody>
      </p:sp>
      <p:sp>
        <p:nvSpPr>
          <p:cNvPr id="30" name="Oval 29"/>
          <p:cNvSpPr/>
          <p:nvPr/>
        </p:nvSpPr>
        <p:spPr>
          <a:xfrm>
            <a:off x="1523327" y="5072354"/>
            <a:ext cx="2022764" cy="803563"/>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Publisher</a:t>
            </a:r>
            <a:endParaRPr lang="en-IN" dirty="0">
              <a:solidFill>
                <a:schemeClr val="tx1"/>
              </a:solidFill>
            </a:endParaRPr>
          </a:p>
        </p:txBody>
      </p:sp>
      <p:sp>
        <p:nvSpPr>
          <p:cNvPr id="31" name="Oval 30"/>
          <p:cNvSpPr/>
          <p:nvPr/>
        </p:nvSpPr>
        <p:spPr>
          <a:xfrm>
            <a:off x="1052491" y="4116232"/>
            <a:ext cx="2022764" cy="803563"/>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Publisher</a:t>
            </a:r>
            <a:endParaRPr lang="en-IN" dirty="0">
              <a:solidFill>
                <a:schemeClr val="tx1"/>
              </a:solidFill>
            </a:endParaRPr>
          </a:p>
        </p:txBody>
      </p:sp>
      <p:sp>
        <p:nvSpPr>
          <p:cNvPr id="32" name="Oval 31"/>
          <p:cNvSpPr/>
          <p:nvPr/>
        </p:nvSpPr>
        <p:spPr>
          <a:xfrm>
            <a:off x="9365437" y="3160426"/>
            <a:ext cx="2022764" cy="80356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Subscriber</a:t>
            </a:r>
          </a:p>
        </p:txBody>
      </p:sp>
      <p:sp>
        <p:nvSpPr>
          <p:cNvPr id="33" name="Oval 32"/>
          <p:cNvSpPr/>
          <p:nvPr/>
        </p:nvSpPr>
        <p:spPr>
          <a:xfrm>
            <a:off x="9836273" y="4116231"/>
            <a:ext cx="2022764" cy="80356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Subscriber</a:t>
            </a:r>
            <a:endParaRPr lang="en-IN" dirty="0">
              <a:solidFill>
                <a:schemeClr val="tx1"/>
              </a:solidFill>
            </a:endParaRPr>
          </a:p>
        </p:txBody>
      </p:sp>
      <p:sp>
        <p:nvSpPr>
          <p:cNvPr id="34" name="Oval 33"/>
          <p:cNvSpPr/>
          <p:nvPr/>
        </p:nvSpPr>
        <p:spPr>
          <a:xfrm>
            <a:off x="9365437" y="5112733"/>
            <a:ext cx="2022764" cy="80356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Subscriber</a:t>
            </a:r>
            <a:endParaRPr lang="en-IN" dirty="0">
              <a:solidFill>
                <a:schemeClr val="tx1"/>
              </a:solidFill>
            </a:endParaRPr>
          </a:p>
        </p:txBody>
      </p:sp>
      <p:cxnSp>
        <p:nvCxnSpPr>
          <p:cNvPr id="35" name="Straight Arrow Connector 34"/>
          <p:cNvCxnSpPr>
            <a:stCxn id="29" idx="6"/>
          </p:cNvCxnSpPr>
          <p:nvPr/>
        </p:nvCxnSpPr>
        <p:spPr>
          <a:xfrm>
            <a:off x="3546091" y="3562208"/>
            <a:ext cx="1371818" cy="16625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6"/>
            <a:endCxn id="28" idx="2"/>
          </p:cNvCxnSpPr>
          <p:nvPr/>
        </p:nvCxnSpPr>
        <p:spPr>
          <a:xfrm>
            <a:off x="3075255" y="4518014"/>
            <a:ext cx="1514864" cy="15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6"/>
          </p:cNvCxnSpPr>
          <p:nvPr/>
        </p:nvCxnSpPr>
        <p:spPr>
          <a:xfrm flipV="1">
            <a:off x="3546091" y="5266317"/>
            <a:ext cx="1136291" cy="20781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2" idx="2"/>
          </p:cNvCxnSpPr>
          <p:nvPr/>
        </p:nvCxnSpPr>
        <p:spPr>
          <a:xfrm flipV="1">
            <a:off x="8201437" y="3562208"/>
            <a:ext cx="1164000" cy="16625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8" idx="0"/>
            <a:endCxn id="33" idx="2"/>
          </p:cNvCxnSpPr>
          <p:nvPr/>
        </p:nvCxnSpPr>
        <p:spPr>
          <a:xfrm flipV="1">
            <a:off x="8329926" y="4518013"/>
            <a:ext cx="1506347" cy="1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2"/>
          </p:cNvCxnSpPr>
          <p:nvPr/>
        </p:nvCxnSpPr>
        <p:spPr>
          <a:xfrm>
            <a:off x="8201437" y="4919794"/>
            <a:ext cx="1164000" cy="5947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54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500"/>
                                        <p:tgtEl>
                                          <p:spTgt spid="3">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P spid="30" grpId="0" animBg="1"/>
      <p:bldP spid="31" grpId="0" animBg="1"/>
      <p:bldP spid="32" grpId="0" animBg="1"/>
      <p:bldP spid="33" grpId="0" animBg="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DDS Architecture (Contd.)</a:t>
            </a:r>
          </a:p>
        </p:txBody>
      </p:sp>
      <p:sp>
        <p:nvSpPr>
          <p:cNvPr id="3" name="Content Placeholder 2"/>
          <p:cNvSpPr>
            <a:spLocks noGrp="1"/>
          </p:cNvSpPr>
          <p:nvPr>
            <p:ph idx="1"/>
          </p:nvPr>
        </p:nvSpPr>
        <p:spPr/>
        <p:txBody>
          <a:bodyPr/>
          <a:lstStyle/>
          <a:p>
            <a:r>
              <a:rPr lang="en-IN" dirty="0"/>
              <a:t>Here, DDS Cloud has to handle all the attributes of data transfer like addressing, marshalling data, control of delivery, control of flow, etc.</a:t>
            </a:r>
          </a:p>
          <a:p>
            <a:r>
              <a:rPr lang="en-IN" dirty="0"/>
              <a:t>The marshalling of data means to convert any data or objects into a byte-stream, while </a:t>
            </a:r>
            <a:r>
              <a:rPr lang="en-IN" dirty="0" err="1"/>
              <a:t>unmarshalling</a:t>
            </a:r>
            <a:r>
              <a:rPr lang="en-IN" dirty="0"/>
              <a:t> is exactly the reverse process.</a:t>
            </a:r>
          </a:p>
          <a:p>
            <a:r>
              <a:rPr lang="en-IN" dirty="0"/>
              <a:t>This enables the communication between publisher and subscriber working on multiple different platforms.</a:t>
            </a:r>
          </a:p>
        </p:txBody>
      </p:sp>
      <p:sp>
        <p:nvSpPr>
          <p:cNvPr id="4" name="Cloud 3"/>
          <p:cNvSpPr/>
          <p:nvPr/>
        </p:nvSpPr>
        <p:spPr>
          <a:xfrm>
            <a:off x="4578473" y="3160426"/>
            <a:ext cx="3754582" cy="2715491"/>
          </a:xfrm>
          <a:prstGeom prst="cloud">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Data Distribution Service</a:t>
            </a:r>
          </a:p>
          <a:p>
            <a:pPr algn="ctr"/>
            <a:r>
              <a:rPr lang="en-IN" dirty="0"/>
              <a:t>(DDS)</a:t>
            </a:r>
          </a:p>
        </p:txBody>
      </p:sp>
      <p:sp>
        <p:nvSpPr>
          <p:cNvPr id="5" name="Oval 4"/>
          <p:cNvSpPr/>
          <p:nvPr/>
        </p:nvSpPr>
        <p:spPr>
          <a:xfrm>
            <a:off x="1523327" y="3160426"/>
            <a:ext cx="2022764" cy="803563"/>
          </a:xfrm>
          <a:prstGeom prst="ellipse">
            <a:avLst/>
          </a:prstGeom>
          <a:solidFill>
            <a:schemeClr val="tx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tx1"/>
                </a:solidFill>
              </a:rPr>
              <a:t>Publisher</a:t>
            </a:r>
          </a:p>
        </p:txBody>
      </p:sp>
      <p:sp>
        <p:nvSpPr>
          <p:cNvPr id="6" name="Oval 5"/>
          <p:cNvSpPr/>
          <p:nvPr/>
        </p:nvSpPr>
        <p:spPr>
          <a:xfrm>
            <a:off x="1523327" y="5072354"/>
            <a:ext cx="2022764" cy="803563"/>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Publisher</a:t>
            </a:r>
            <a:endParaRPr lang="en-IN" dirty="0">
              <a:solidFill>
                <a:schemeClr val="tx1"/>
              </a:solidFill>
            </a:endParaRPr>
          </a:p>
        </p:txBody>
      </p:sp>
      <p:sp>
        <p:nvSpPr>
          <p:cNvPr id="7" name="Oval 6"/>
          <p:cNvSpPr/>
          <p:nvPr/>
        </p:nvSpPr>
        <p:spPr>
          <a:xfrm>
            <a:off x="1052491" y="4116232"/>
            <a:ext cx="2022764" cy="803563"/>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Publisher</a:t>
            </a:r>
            <a:endParaRPr lang="en-IN" dirty="0">
              <a:solidFill>
                <a:schemeClr val="tx1"/>
              </a:solidFill>
            </a:endParaRPr>
          </a:p>
        </p:txBody>
      </p:sp>
      <p:sp>
        <p:nvSpPr>
          <p:cNvPr id="8" name="Oval 7"/>
          <p:cNvSpPr/>
          <p:nvPr/>
        </p:nvSpPr>
        <p:spPr>
          <a:xfrm>
            <a:off x="9365437" y="3160426"/>
            <a:ext cx="2022764" cy="80356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Subscriber</a:t>
            </a:r>
          </a:p>
        </p:txBody>
      </p:sp>
      <p:sp>
        <p:nvSpPr>
          <p:cNvPr id="9" name="Oval 8"/>
          <p:cNvSpPr/>
          <p:nvPr/>
        </p:nvSpPr>
        <p:spPr>
          <a:xfrm>
            <a:off x="9836273" y="4116231"/>
            <a:ext cx="2022764" cy="80356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Subscriber</a:t>
            </a:r>
            <a:endParaRPr lang="en-IN" dirty="0">
              <a:solidFill>
                <a:schemeClr val="tx1"/>
              </a:solidFill>
            </a:endParaRPr>
          </a:p>
        </p:txBody>
      </p:sp>
      <p:sp>
        <p:nvSpPr>
          <p:cNvPr id="10" name="Oval 9"/>
          <p:cNvSpPr/>
          <p:nvPr/>
        </p:nvSpPr>
        <p:spPr>
          <a:xfrm>
            <a:off x="9365437" y="5112733"/>
            <a:ext cx="2022764" cy="80356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Subscriber</a:t>
            </a:r>
            <a:endParaRPr lang="en-IN" dirty="0">
              <a:solidFill>
                <a:schemeClr val="tx1"/>
              </a:solidFill>
            </a:endParaRPr>
          </a:p>
        </p:txBody>
      </p:sp>
      <p:cxnSp>
        <p:nvCxnSpPr>
          <p:cNvPr id="11" name="Straight Arrow Connector 10"/>
          <p:cNvCxnSpPr>
            <a:stCxn id="5" idx="6"/>
          </p:cNvCxnSpPr>
          <p:nvPr/>
        </p:nvCxnSpPr>
        <p:spPr>
          <a:xfrm>
            <a:off x="3546091" y="3562208"/>
            <a:ext cx="1371818" cy="16625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6"/>
            <a:endCxn id="4" idx="2"/>
          </p:cNvCxnSpPr>
          <p:nvPr/>
        </p:nvCxnSpPr>
        <p:spPr>
          <a:xfrm>
            <a:off x="3075255" y="4518014"/>
            <a:ext cx="1514864" cy="15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p:cNvCxnSpPr>
          <p:nvPr/>
        </p:nvCxnSpPr>
        <p:spPr>
          <a:xfrm flipV="1">
            <a:off x="3546091" y="5266317"/>
            <a:ext cx="1136291" cy="20781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2"/>
          </p:cNvCxnSpPr>
          <p:nvPr/>
        </p:nvCxnSpPr>
        <p:spPr>
          <a:xfrm flipV="1">
            <a:off x="8201437" y="3562208"/>
            <a:ext cx="1164000" cy="16625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0"/>
            <a:endCxn id="9" idx="2"/>
          </p:cNvCxnSpPr>
          <p:nvPr/>
        </p:nvCxnSpPr>
        <p:spPr>
          <a:xfrm flipV="1">
            <a:off x="8329926" y="4518013"/>
            <a:ext cx="1506347" cy="1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2"/>
          </p:cNvCxnSpPr>
          <p:nvPr/>
        </p:nvCxnSpPr>
        <p:spPr>
          <a:xfrm>
            <a:off x="8201437" y="4919794"/>
            <a:ext cx="1164000" cy="5947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433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Transport Protocols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310249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Bluetooth 4.0 (BLE)</a:t>
            </a:r>
          </a:p>
        </p:txBody>
      </p:sp>
      <p:sp>
        <p:nvSpPr>
          <p:cNvPr id="3" name="Content Placeholder 2"/>
          <p:cNvSpPr>
            <a:spLocks noGrp="1"/>
          </p:cNvSpPr>
          <p:nvPr>
            <p:ph idx="1"/>
          </p:nvPr>
        </p:nvSpPr>
        <p:spPr/>
        <p:txBody>
          <a:bodyPr/>
          <a:lstStyle/>
          <a:p>
            <a:r>
              <a:rPr lang="en-IN" dirty="0"/>
              <a:t>BLE – </a:t>
            </a:r>
            <a:r>
              <a:rPr lang="en-IN" dirty="0">
                <a:solidFill>
                  <a:schemeClr val="accent6"/>
                </a:solidFill>
              </a:rPr>
              <a:t>B</a:t>
            </a:r>
            <a:r>
              <a:rPr lang="en-IN" dirty="0"/>
              <a:t>luetooth </a:t>
            </a:r>
            <a:r>
              <a:rPr lang="en-IN" dirty="0">
                <a:solidFill>
                  <a:schemeClr val="accent6"/>
                </a:solidFill>
              </a:rPr>
              <a:t>L</a:t>
            </a:r>
            <a:r>
              <a:rPr lang="en-IN" dirty="0"/>
              <a:t>ow </a:t>
            </a:r>
            <a:r>
              <a:rPr lang="en-IN" dirty="0">
                <a:solidFill>
                  <a:schemeClr val="accent6"/>
                </a:solidFill>
              </a:rPr>
              <a:t>E</a:t>
            </a:r>
            <a:r>
              <a:rPr lang="en-IN" dirty="0"/>
              <a:t>nergy</a:t>
            </a:r>
          </a:p>
          <a:p>
            <a:r>
              <a:rPr lang="en-IN" dirty="0"/>
              <a:t>BLE is open low energy short range radio communication technology.</a:t>
            </a:r>
          </a:p>
          <a:p>
            <a:r>
              <a:rPr lang="en-IN" dirty="0"/>
              <a:t>The BLE is also known as Bluetooth Smart.</a:t>
            </a:r>
          </a:p>
          <a:p>
            <a:r>
              <a:rPr lang="en-IN" dirty="0"/>
              <a:t>This protocol is designed by Bluetooth Special Interest Group (SIG).</a:t>
            </a:r>
          </a:p>
          <a:p>
            <a:r>
              <a:rPr lang="en-IN" dirty="0"/>
              <a:t>BLE also works same al Bluetooth in wireless Personal Area Network (PAN).</a:t>
            </a:r>
          </a:p>
          <a:p>
            <a:r>
              <a:rPr lang="en-IN" dirty="0"/>
              <a:t>It can be considered the advanced version of Bluetooth.</a:t>
            </a:r>
          </a:p>
        </p:txBody>
      </p:sp>
      <p:pic>
        <p:nvPicPr>
          <p:cNvPr id="1026" name="Picture 2" descr="Bluetooth Low Energy (BLE) Introduction - Part 1 | EmbeTronic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157" y="351623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uetooth 4.0 Is Now Official"/>
          <p:cNvPicPr>
            <a:picLocks noChangeAspect="1" noChangeArrowheads="1"/>
          </p:cNvPicPr>
          <p:nvPr/>
        </p:nvPicPr>
        <p:blipFill rotWithShape="1">
          <a:blip r:embed="rId3">
            <a:extLst>
              <a:ext uri="{28A0092B-C50C-407E-A947-70E740481C1C}">
                <a14:useLocalDpi xmlns:a14="http://schemas.microsoft.com/office/drawing/2010/main" val="0"/>
              </a:ext>
            </a:extLst>
          </a:blip>
          <a:srcRect l="364" t="11243" r="-364" b="15214"/>
          <a:stretch/>
        </p:blipFill>
        <p:spPr bwMode="auto">
          <a:xfrm>
            <a:off x="3258993" y="3652056"/>
            <a:ext cx="3810000" cy="280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53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Bluetooth 4.0 (BLE) (Cont.)</a:t>
            </a:r>
          </a:p>
        </p:txBody>
      </p:sp>
      <p:sp>
        <p:nvSpPr>
          <p:cNvPr id="3" name="Content Placeholder 2"/>
          <p:cNvSpPr>
            <a:spLocks noGrp="1"/>
          </p:cNvSpPr>
          <p:nvPr>
            <p:ph idx="1"/>
          </p:nvPr>
        </p:nvSpPr>
        <p:spPr/>
        <p:txBody>
          <a:bodyPr/>
          <a:lstStyle/>
          <a:p>
            <a:r>
              <a:rPr lang="en-IN" dirty="0"/>
              <a:t>BLE is superior to classic Bluetooth because of following reasons:</a:t>
            </a:r>
          </a:p>
          <a:p>
            <a:pPr lvl="1"/>
            <a:r>
              <a:rPr lang="en-IN" dirty="0"/>
              <a:t>It is power saving.</a:t>
            </a:r>
          </a:p>
          <a:p>
            <a:pPr lvl="1"/>
            <a:r>
              <a:rPr lang="en-IN" dirty="0"/>
              <a:t>It is supported by Android, IOS, Blackberry, etc.</a:t>
            </a:r>
          </a:p>
          <a:p>
            <a:pPr lvl="1"/>
            <a:r>
              <a:rPr lang="en-IN" dirty="0"/>
              <a:t>It is also supported by computer OS like Windows 8/10, MAC-OS, and Linux variants.</a:t>
            </a:r>
          </a:p>
          <a:p>
            <a:r>
              <a:rPr lang="en-IN" dirty="0"/>
              <a:t> Because of certain advantages of BLE over classic Bluetooth, it is widely used in the areas like:</a:t>
            </a:r>
          </a:p>
          <a:p>
            <a:pPr lvl="1"/>
            <a:r>
              <a:rPr lang="en-IN" dirty="0"/>
              <a:t>Healthcare</a:t>
            </a:r>
          </a:p>
          <a:p>
            <a:pPr lvl="1"/>
            <a:r>
              <a:rPr lang="en-IN" dirty="0"/>
              <a:t>Entertainment</a:t>
            </a:r>
          </a:p>
          <a:p>
            <a:pPr lvl="1"/>
            <a:r>
              <a:rPr lang="en-IN" dirty="0"/>
              <a:t>Fitness (in form of wearable devices)</a:t>
            </a:r>
          </a:p>
          <a:p>
            <a:pPr lvl="1"/>
            <a:r>
              <a:rPr lang="en-IN" dirty="0"/>
              <a:t>Proximity related applications</a:t>
            </a:r>
          </a:p>
          <a:p>
            <a:pPr lvl="1"/>
            <a:r>
              <a:rPr lang="en-IN" dirty="0"/>
              <a:t>Tracking devices</a:t>
            </a:r>
          </a:p>
        </p:txBody>
      </p:sp>
      <p:pic>
        <p:nvPicPr>
          <p:cNvPr id="2050" name="Picture 2" descr="Health Care Logo (436535) | Logos | Design Bundles | Healthcare logo, Logo  design health, Hospital logo"/>
          <p:cNvPicPr>
            <a:picLocks noChangeAspect="1" noChangeArrowheads="1"/>
          </p:cNvPicPr>
          <p:nvPr/>
        </p:nvPicPr>
        <p:blipFill rotWithShape="1">
          <a:blip r:embed="rId2">
            <a:extLst>
              <a:ext uri="{28A0092B-C50C-407E-A947-70E740481C1C}">
                <a14:useLocalDpi xmlns:a14="http://schemas.microsoft.com/office/drawing/2010/main" val="0"/>
              </a:ext>
            </a:extLst>
          </a:blip>
          <a:srcRect l="31267" t="19804" r="28733" b="19893"/>
          <a:stretch/>
        </p:blipFill>
        <p:spPr bwMode="auto">
          <a:xfrm>
            <a:off x="5347856" y="2854035"/>
            <a:ext cx="136470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tness Logo Free Vector Art - (1,856 Free Downloads)"/>
          <p:cNvPicPr>
            <a:picLocks noChangeAspect="1" noChangeArrowheads="1"/>
          </p:cNvPicPr>
          <p:nvPr/>
        </p:nvPicPr>
        <p:blipFill rotWithShape="1">
          <a:blip r:embed="rId3">
            <a:extLst>
              <a:ext uri="{28A0092B-C50C-407E-A947-70E740481C1C}">
                <a14:useLocalDpi xmlns:a14="http://schemas.microsoft.com/office/drawing/2010/main" val="0"/>
              </a:ext>
            </a:extLst>
          </a:blip>
          <a:srcRect l="20174" t="14727" r="18154" b="15455"/>
          <a:stretch/>
        </p:blipFill>
        <p:spPr bwMode="auto">
          <a:xfrm>
            <a:off x="9469058" y="2854035"/>
            <a:ext cx="1468582" cy="1330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isco Proximity - Apps on Google Play"/>
          <p:cNvPicPr>
            <a:picLocks noChangeAspect="1" noChangeArrowheads="1"/>
          </p:cNvPicPr>
          <p:nvPr/>
        </p:nvPicPr>
        <p:blipFill rotWithShape="1">
          <a:blip r:embed="rId4">
            <a:extLst>
              <a:ext uri="{28A0092B-C50C-407E-A947-70E740481C1C}">
                <a14:useLocalDpi xmlns:a14="http://schemas.microsoft.com/office/drawing/2010/main" val="0"/>
              </a:ext>
            </a:extLst>
          </a:blip>
          <a:srcRect l="28060" t="8680" r="29611" b="10448"/>
          <a:stretch/>
        </p:blipFill>
        <p:spPr bwMode="auto">
          <a:xfrm>
            <a:off x="6096000" y="4753488"/>
            <a:ext cx="147027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unning Film, TV and Entertainment Logos by 20 Graphic Designers on  DesignCrowd"/>
          <p:cNvPicPr>
            <a:picLocks noChangeAspect="1" noChangeArrowheads="1"/>
          </p:cNvPicPr>
          <p:nvPr/>
        </p:nvPicPr>
        <p:blipFill rotWithShape="1">
          <a:blip r:embed="rId5">
            <a:extLst>
              <a:ext uri="{28A0092B-C50C-407E-A947-70E740481C1C}">
                <a14:useLocalDpi xmlns:a14="http://schemas.microsoft.com/office/drawing/2010/main" val="0"/>
              </a:ext>
            </a:extLst>
          </a:blip>
          <a:srcRect l="32634" t="8727" r="32583" b="7878"/>
          <a:stretch/>
        </p:blipFill>
        <p:spPr bwMode="auto">
          <a:xfrm>
            <a:off x="7301343" y="2854035"/>
            <a:ext cx="157893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racking Icon PNG Images, Transparent Tracking Icon Image Download - PNGitem"/>
          <p:cNvPicPr>
            <a:picLocks noChangeAspect="1" noChangeArrowheads="1"/>
          </p:cNvPicPr>
          <p:nvPr/>
        </p:nvPicPr>
        <p:blipFill>
          <a:blip r:embed="rId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797953" y="4753488"/>
            <a:ext cx="1342209"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613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058"/>
                                        </p:tgtEl>
                                        <p:attrNameLst>
                                          <p:attrName>style.visibility</p:attrName>
                                        </p:attrNameLst>
                                      </p:cBhvr>
                                      <p:to>
                                        <p:strVal val="visible"/>
                                      </p:to>
                                    </p:set>
                                    <p:animEffect transition="in" filter="fade">
                                      <p:cBhvr>
                                        <p:cTn id="43" dur="500"/>
                                        <p:tgtEl>
                                          <p:spTgt spid="20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052"/>
                                        </p:tgtEl>
                                        <p:attrNameLst>
                                          <p:attrName>style.visibility</p:attrName>
                                        </p:attrNameLst>
                                      </p:cBhvr>
                                      <p:to>
                                        <p:strVal val="visible"/>
                                      </p:to>
                                    </p:set>
                                    <p:animEffect transition="in" filter="fade">
                                      <p:cBhvr>
                                        <p:cTn id="51" dur="500"/>
                                        <p:tgtEl>
                                          <p:spTgt spid="205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500"/>
                                        <p:tgtEl>
                                          <p:spTgt spid="3">
                                            <p:txEl>
                                              <p:pRg st="9" end="9"/>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062"/>
                                        </p:tgtEl>
                                        <p:attrNameLst>
                                          <p:attrName>style.visibility</p:attrName>
                                        </p:attrNameLst>
                                      </p:cBhvr>
                                      <p:to>
                                        <p:strVal val="visible"/>
                                      </p:to>
                                    </p:set>
                                    <p:animEffect transition="in" filter="fade">
                                      <p:cBhvr>
                                        <p:cTn id="67"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BLE</a:t>
            </a:r>
          </a:p>
        </p:txBody>
      </p:sp>
      <p:sp>
        <p:nvSpPr>
          <p:cNvPr id="3" name="Content Placeholder 2"/>
          <p:cNvSpPr>
            <a:spLocks noGrp="1"/>
          </p:cNvSpPr>
          <p:nvPr>
            <p:ph idx="1"/>
          </p:nvPr>
        </p:nvSpPr>
        <p:spPr/>
        <p:txBody>
          <a:bodyPr/>
          <a:lstStyle/>
          <a:p>
            <a:r>
              <a:rPr lang="en-IN" dirty="0"/>
              <a:t>The key features of BLE are as following:</a:t>
            </a:r>
          </a:p>
          <a:p>
            <a:pPr marL="457200" indent="-457200">
              <a:buFont typeface="+mj-lt"/>
              <a:buAutoNum type="arabicPeriod"/>
            </a:pPr>
            <a:r>
              <a:rPr lang="en-IN" dirty="0"/>
              <a:t>It is licence free and does not add any overhead costing.</a:t>
            </a:r>
          </a:p>
          <a:p>
            <a:pPr marL="457200" indent="-457200">
              <a:buFont typeface="+mj-lt"/>
              <a:buAutoNum type="arabicPeriod"/>
            </a:pPr>
            <a:r>
              <a:rPr lang="en-IN" dirty="0"/>
              <a:t>There is no restrictions to Manufacturer.</a:t>
            </a:r>
          </a:p>
          <a:p>
            <a:pPr marL="457200" indent="-457200">
              <a:buFont typeface="+mj-lt"/>
              <a:buAutoNum type="arabicPeriod"/>
            </a:pPr>
            <a:r>
              <a:rPr lang="en-IN" dirty="0"/>
              <a:t>BLE modules are inexpensive and affordable.</a:t>
            </a:r>
          </a:p>
          <a:p>
            <a:pPr marL="457200" indent="-457200">
              <a:buFont typeface="+mj-lt"/>
              <a:buAutoNum type="arabicPeriod"/>
            </a:pPr>
            <a:r>
              <a:rPr lang="en-IN" dirty="0"/>
              <a:t>The size of BLE modules are small. So it can be accommodated in any system easily.</a:t>
            </a:r>
          </a:p>
          <a:p>
            <a:pPr marL="457200" indent="-457200">
              <a:buFont typeface="+mj-lt"/>
              <a:buAutoNum type="arabicPeriod"/>
            </a:pPr>
            <a:r>
              <a:rPr lang="en-IN" dirty="0"/>
              <a:t>The power consumption for BLE modules is very less and hence suitable for </a:t>
            </a:r>
            <a:r>
              <a:rPr lang="en-IN" dirty="0" err="1"/>
              <a:t>IoT</a:t>
            </a:r>
            <a:r>
              <a:rPr lang="en-IN" dirty="0"/>
              <a:t> applications.</a:t>
            </a:r>
          </a:p>
          <a:p>
            <a:pPr marL="457200" indent="-457200">
              <a:buFont typeface="+mj-lt"/>
              <a:buAutoNum type="arabicPeriod"/>
            </a:pPr>
            <a:r>
              <a:rPr lang="en-IN" dirty="0"/>
              <a:t>The range of BLE has very high range compared to classic Bluetooth.</a:t>
            </a:r>
          </a:p>
        </p:txBody>
      </p:sp>
      <p:pic>
        <p:nvPicPr>
          <p:cNvPr id="3074" name="Picture 2" descr="License Logo Stock Illustrations – 2,656 License Logo Stock Illustrations,  Vectors &amp; Clipart - Dreams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330" y="437803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nufacture PNG Images | Vector and PSD Files | Free Download on Pngtree"/>
          <p:cNvPicPr>
            <a:picLocks noChangeAspect="1" noChangeArrowheads="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l="11221" t="15281" r="12415" b="11991"/>
          <a:stretch/>
        </p:blipFill>
        <p:spPr bwMode="auto">
          <a:xfrm>
            <a:off x="2702973" y="4378036"/>
            <a:ext cx="14401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500196" y="4378036"/>
            <a:ext cx="1595804" cy="137160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27866"/>
          <a:stretch/>
        </p:blipFill>
        <p:spPr>
          <a:xfrm>
            <a:off x="6453043" y="4378036"/>
            <a:ext cx="1492203" cy="1371600"/>
          </a:xfrm>
          <a:prstGeom prst="rect">
            <a:avLst/>
          </a:prstGeom>
        </p:spPr>
      </p:pic>
      <p:grpSp>
        <p:nvGrpSpPr>
          <p:cNvPr id="15" name="Group 14"/>
          <p:cNvGrpSpPr/>
          <p:nvPr/>
        </p:nvGrpSpPr>
        <p:grpSpPr>
          <a:xfrm>
            <a:off x="974330" y="4378036"/>
            <a:ext cx="1371600" cy="1371600"/>
            <a:chOff x="8609215" y="4571998"/>
            <a:chExt cx="1097280" cy="1097280"/>
          </a:xfrm>
        </p:grpSpPr>
        <p:cxnSp>
          <p:nvCxnSpPr>
            <p:cNvPr id="14" name="Straight Connector 13"/>
            <p:cNvCxnSpPr/>
            <p:nvPr/>
          </p:nvCxnSpPr>
          <p:spPr>
            <a:xfrm rot="2700000">
              <a:off x="9157855" y="4571999"/>
              <a:ext cx="0" cy="1097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8100000">
              <a:off x="9157854" y="4571998"/>
              <a:ext cx="0" cy="1097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737263" y="4378036"/>
            <a:ext cx="1371600" cy="1371600"/>
            <a:chOff x="8609215" y="4571998"/>
            <a:chExt cx="1097280" cy="1097280"/>
          </a:xfrm>
        </p:grpSpPr>
        <p:cxnSp>
          <p:nvCxnSpPr>
            <p:cNvPr id="20" name="Straight Connector 19"/>
            <p:cNvCxnSpPr/>
            <p:nvPr/>
          </p:nvCxnSpPr>
          <p:spPr>
            <a:xfrm rot="2700000">
              <a:off x="9157855" y="4571999"/>
              <a:ext cx="0" cy="1097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8100000">
              <a:off x="9157854" y="4571998"/>
              <a:ext cx="0" cy="1097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26" name="Picture 2" descr="4,781 BEST Energy Efficiency Logo IMAGES, STOCK PHOTOS &amp; VECTORS | Adobe  Stock"/>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8106" t="18918" r="17431" b="11587"/>
          <a:stretch/>
        </p:blipFill>
        <p:spPr bwMode="auto">
          <a:xfrm>
            <a:off x="8302289" y="4378036"/>
            <a:ext cx="155501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oking Far Away Stock Illustrations – 112 Looking Far Away Stock  Illustrations, Vectors &amp; Clipart - Dreamstime"/>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2394" t="9210" r="11623" b="35394"/>
          <a:stretch/>
        </p:blipFill>
        <p:spPr bwMode="auto">
          <a:xfrm>
            <a:off x="10214344" y="4378036"/>
            <a:ext cx="1260523"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78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fade">
                                      <p:cBhvr>
                                        <p:cTn id="31" dur="500"/>
                                        <p:tgtEl>
                                          <p:spTgt spid="307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500"/>
                                        <p:tgtEl>
                                          <p:spTgt spid="3">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26"/>
                                        </p:tgtEl>
                                        <p:attrNameLst>
                                          <p:attrName>style.visibility</p:attrName>
                                        </p:attrNameLst>
                                      </p:cBhvr>
                                      <p:to>
                                        <p:strVal val="visible"/>
                                      </p:to>
                                    </p:set>
                                    <p:animEffect transition="in" filter="fade">
                                      <p:cBhvr>
                                        <p:cTn id="65" dur="500"/>
                                        <p:tgtEl>
                                          <p:spTgt spid="10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32"/>
                                        </p:tgtEl>
                                        <p:attrNameLst>
                                          <p:attrName>style.visibility</p:attrName>
                                        </p:attrNameLst>
                                      </p:cBhvr>
                                      <p:to>
                                        <p:strVal val="visible"/>
                                      </p:to>
                                    </p:set>
                                    <p:animEffect transition="in" filter="fade">
                                      <p:cBhvr>
                                        <p:cTn id="7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BLE Architecture</a:t>
            </a:r>
          </a:p>
        </p:txBody>
      </p:sp>
      <p:sp>
        <p:nvSpPr>
          <p:cNvPr id="3" name="Content Placeholder 2"/>
          <p:cNvSpPr>
            <a:spLocks noGrp="1"/>
          </p:cNvSpPr>
          <p:nvPr>
            <p:ph idx="1"/>
          </p:nvPr>
        </p:nvSpPr>
        <p:spPr/>
        <p:txBody>
          <a:bodyPr/>
          <a:lstStyle/>
          <a:p>
            <a:r>
              <a:rPr lang="en-IN" dirty="0"/>
              <a:t>The BLE architecture has three components.</a:t>
            </a:r>
          </a:p>
          <a:p>
            <a:r>
              <a:rPr lang="en-IN" dirty="0"/>
              <a:t>Application Block</a:t>
            </a:r>
          </a:p>
          <a:p>
            <a:pPr lvl="1"/>
            <a:r>
              <a:rPr lang="en-IN" dirty="0"/>
              <a:t>The user application is accommodated in this block.</a:t>
            </a:r>
          </a:p>
          <a:p>
            <a:pPr lvl="1"/>
            <a:r>
              <a:rPr lang="en-IN" dirty="0"/>
              <a:t>It interacts directly with Bluetooth stack.</a:t>
            </a:r>
          </a:p>
          <a:p>
            <a:r>
              <a:rPr lang="en-IN" dirty="0"/>
              <a:t>Host Block</a:t>
            </a:r>
          </a:p>
          <a:p>
            <a:pPr lvl="1"/>
            <a:r>
              <a:rPr lang="en-IN" dirty="0"/>
              <a:t>It is upper layer of the Bluetooth stack.</a:t>
            </a:r>
          </a:p>
          <a:p>
            <a:r>
              <a:rPr lang="en-IN" dirty="0"/>
              <a:t>Controller Block</a:t>
            </a:r>
          </a:p>
          <a:p>
            <a:pPr lvl="1"/>
            <a:r>
              <a:rPr lang="en-IN" dirty="0"/>
              <a:t>It is lower layer of the Bluetooth stack.</a:t>
            </a:r>
          </a:p>
          <a:p>
            <a:pPr marL="457200" lvl="1" indent="0">
              <a:buNone/>
            </a:pPr>
            <a:endParaRPr lang="en-IN" dirty="0"/>
          </a:p>
        </p:txBody>
      </p:sp>
      <p:sp>
        <p:nvSpPr>
          <p:cNvPr id="4" name="Rectangle 3"/>
          <p:cNvSpPr/>
          <p:nvPr/>
        </p:nvSpPr>
        <p:spPr>
          <a:xfrm>
            <a:off x="3186546" y="4643525"/>
            <a:ext cx="2286000" cy="914400"/>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Application</a:t>
            </a:r>
          </a:p>
        </p:txBody>
      </p:sp>
      <p:sp>
        <p:nvSpPr>
          <p:cNvPr id="5" name="Rectangle 4"/>
          <p:cNvSpPr/>
          <p:nvPr/>
        </p:nvSpPr>
        <p:spPr>
          <a:xfrm>
            <a:off x="6317672" y="5294688"/>
            <a:ext cx="2286000" cy="914400"/>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Host</a:t>
            </a:r>
          </a:p>
        </p:txBody>
      </p:sp>
      <p:sp>
        <p:nvSpPr>
          <p:cNvPr id="6" name="Rectangle 5"/>
          <p:cNvSpPr/>
          <p:nvPr/>
        </p:nvSpPr>
        <p:spPr>
          <a:xfrm>
            <a:off x="9448798" y="4643525"/>
            <a:ext cx="2286000" cy="914400"/>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Controller</a:t>
            </a:r>
          </a:p>
        </p:txBody>
      </p:sp>
      <p:sp>
        <p:nvSpPr>
          <p:cNvPr id="7" name="Rectangle 6"/>
          <p:cNvSpPr/>
          <p:nvPr/>
        </p:nvSpPr>
        <p:spPr>
          <a:xfrm>
            <a:off x="6317672" y="2621866"/>
            <a:ext cx="2286000" cy="914400"/>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BLE</a:t>
            </a:r>
          </a:p>
        </p:txBody>
      </p:sp>
      <p:cxnSp>
        <p:nvCxnSpPr>
          <p:cNvPr id="9" name="Straight Arrow Connector 8"/>
          <p:cNvCxnSpPr>
            <a:stCxn id="7" idx="2"/>
            <a:endCxn id="4" idx="0"/>
          </p:cNvCxnSpPr>
          <p:nvPr/>
        </p:nvCxnSpPr>
        <p:spPr>
          <a:xfrm flipH="1">
            <a:off x="4329546" y="3536266"/>
            <a:ext cx="3131126" cy="110725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a:endCxn id="5" idx="0"/>
          </p:cNvCxnSpPr>
          <p:nvPr/>
        </p:nvCxnSpPr>
        <p:spPr>
          <a:xfrm>
            <a:off x="7460672" y="3536266"/>
            <a:ext cx="0" cy="175842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0"/>
          </p:cNvCxnSpPr>
          <p:nvPr/>
        </p:nvCxnSpPr>
        <p:spPr>
          <a:xfrm>
            <a:off x="7460672" y="3536266"/>
            <a:ext cx="3131126" cy="110725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754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5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fade">
                                      <p:cBhvr>
                                        <p:cTn id="7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45920" y="74950"/>
            <a:ext cx="7680960" cy="6497664"/>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7" name="Rectangle 16"/>
          <p:cNvSpPr/>
          <p:nvPr/>
        </p:nvSpPr>
        <p:spPr>
          <a:xfrm>
            <a:off x="1828800" y="4816424"/>
            <a:ext cx="7315200" cy="164592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15"/>
          <p:cNvSpPr/>
          <p:nvPr/>
        </p:nvSpPr>
        <p:spPr>
          <a:xfrm>
            <a:off x="1828800" y="1358815"/>
            <a:ext cx="7315200" cy="246888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3"/>
          <p:cNvSpPr/>
          <p:nvPr/>
        </p:nvSpPr>
        <p:spPr>
          <a:xfrm>
            <a:off x="1828800" y="179602"/>
            <a:ext cx="7315200" cy="64008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t>Application</a:t>
            </a:r>
          </a:p>
        </p:txBody>
      </p:sp>
      <p:sp>
        <p:nvSpPr>
          <p:cNvPr id="5" name="Rectangle 4"/>
          <p:cNvSpPr/>
          <p:nvPr/>
        </p:nvSpPr>
        <p:spPr>
          <a:xfrm>
            <a:off x="1984198" y="1453824"/>
            <a:ext cx="393192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Generic Access Profile</a:t>
            </a:r>
          </a:p>
          <a:p>
            <a:pPr algn="ctr"/>
            <a:r>
              <a:rPr lang="en-IN" dirty="0"/>
              <a:t>(GAP)</a:t>
            </a:r>
          </a:p>
        </p:txBody>
      </p:sp>
      <p:sp>
        <p:nvSpPr>
          <p:cNvPr id="7" name="Rectangle 6"/>
          <p:cNvSpPr/>
          <p:nvPr/>
        </p:nvSpPr>
        <p:spPr>
          <a:xfrm>
            <a:off x="1984198" y="4907364"/>
            <a:ext cx="6976872"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Link Layer (LL)</a:t>
            </a:r>
          </a:p>
        </p:txBody>
      </p:sp>
      <p:sp>
        <p:nvSpPr>
          <p:cNvPr id="8" name="Rectangle 7"/>
          <p:cNvSpPr/>
          <p:nvPr/>
        </p:nvSpPr>
        <p:spPr>
          <a:xfrm>
            <a:off x="1984198" y="5725078"/>
            <a:ext cx="6976872"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Physical Layer (PHY)</a:t>
            </a:r>
          </a:p>
        </p:txBody>
      </p:sp>
      <p:sp>
        <p:nvSpPr>
          <p:cNvPr id="11" name="Rectangle 10"/>
          <p:cNvSpPr/>
          <p:nvPr/>
        </p:nvSpPr>
        <p:spPr>
          <a:xfrm>
            <a:off x="6220918" y="1450726"/>
            <a:ext cx="27432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Generic Attribute Profile</a:t>
            </a:r>
          </a:p>
          <a:p>
            <a:pPr algn="ctr"/>
            <a:r>
              <a:rPr lang="en-IN" dirty="0"/>
              <a:t>(GATT)</a:t>
            </a:r>
          </a:p>
        </p:txBody>
      </p:sp>
      <p:sp>
        <p:nvSpPr>
          <p:cNvPr id="13" name="Rectangle 12"/>
          <p:cNvSpPr/>
          <p:nvPr/>
        </p:nvSpPr>
        <p:spPr>
          <a:xfrm>
            <a:off x="6220918" y="2243049"/>
            <a:ext cx="27432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Attribute Protocol</a:t>
            </a:r>
          </a:p>
          <a:p>
            <a:pPr algn="ctr"/>
            <a:r>
              <a:rPr lang="en-IN" dirty="0"/>
              <a:t>(ATT)</a:t>
            </a:r>
          </a:p>
        </p:txBody>
      </p:sp>
      <p:sp>
        <p:nvSpPr>
          <p:cNvPr id="14" name="Rectangle 13"/>
          <p:cNvSpPr/>
          <p:nvPr/>
        </p:nvSpPr>
        <p:spPr>
          <a:xfrm>
            <a:off x="3750214" y="3032274"/>
            <a:ext cx="521208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Logical Link Control and Adaptation Protocol</a:t>
            </a:r>
          </a:p>
          <a:p>
            <a:pPr algn="ctr"/>
            <a:r>
              <a:rPr lang="en-IN" dirty="0"/>
              <a:t>(L2CAP)</a:t>
            </a:r>
          </a:p>
        </p:txBody>
      </p:sp>
      <p:sp>
        <p:nvSpPr>
          <p:cNvPr id="15" name="Rectangle 14"/>
          <p:cNvSpPr/>
          <p:nvPr/>
        </p:nvSpPr>
        <p:spPr>
          <a:xfrm>
            <a:off x="2715718" y="2243049"/>
            <a:ext cx="32004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Security Management Protocol</a:t>
            </a:r>
          </a:p>
          <a:p>
            <a:pPr algn="ctr"/>
            <a:r>
              <a:rPr lang="en-IN" dirty="0"/>
              <a:t>(SMP)</a:t>
            </a:r>
          </a:p>
        </p:txBody>
      </p:sp>
      <p:sp>
        <p:nvSpPr>
          <p:cNvPr id="18" name="TextBox 17"/>
          <p:cNvSpPr txBox="1"/>
          <p:nvPr/>
        </p:nvSpPr>
        <p:spPr>
          <a:xfrm>
            <a:off x="2048600" y="3992459"/>
            <a:ext cx="6875600" cy="646331"/>
          </a:xfrm>
          <a:prstGeom prst="rect">
            <a:avLst/>
          </a:prstGeom>
          <a:noFill/>
        </p:spPr>
        <p:txBody>
          <a:bodyPr wrap="none" rtlCol="0">
            <a:spAutoFit/>
          </a:bodyPr>
          <a:lstStyle/>
          <a:p>
            <a:r>
              <a:rPr lang="en-IN" dirty="0"/>
              <a:t>--------------------------------------Host Controller Interface --------------------------------------</a:t>
            </a:r>
          </a:p>
          <a:p>
            <a:pPr algn="ctr"/>
            <a:r>
              <a:rPr lang="en-IN" dirty="0"/>
              <a:t>(HCI)</a:t>
            </a:r>
          </a:p>
        </p:txBody>
      </p:sp>
      <p:sp>
        <p:nvSpPr>
          <p:cNvPr id="19" name="TextBox 18"/>
          <p:cNvSpPr txBox="1"/>
          <p:nvPr/>
        </p:nvSpPr>
        <p:spPr>
          <a:xfrm>
            <a:off x="584273" y="2332256"/>
            <a:ext cx="760144" cy="461665"/>
          </a:xfrm>
          <a:prstGeom prst="rect">
            <a:avLst/>
          </a:prstGeom>
          <a:noFill/>
        </p:spPr>
        <p:txBody>
          <a:bodyPr wrap="none" rtlCol="0">
            <a:spAutoFit/>
          </a:bodyPr>
          <a:lstStyle/>
          <a:p>
            <a:r>
              <a:rPr lang="en-IN" sz="2400" dirty="0"/>
              <a:t>Host</a:t>
            </a:r>
          </a:p>
        </p:txBody>
      </p:sp>
      <p:sp>
        <p:nvSpPr>
          <p:cNvPr id="20" name="TextBox 19"/>
          <p:cNvSpPr txBox="1"/>
          <p:nvPr/>
        </p:nvSpPr>
        <p:spPr>
          <a:xfrm>
            <a:off x="82672" y="268809"/>
            <a:ext cx="1563248" cy="461665"/>
          </a:xfrm>
          <a:prstGeom prst="rect">
            <a:avLst/>
          </a:prstGeom>
          <a:noFill/>
        </p:spPr>
        <p:txBody>
          <a:bodyPr wrap="none" rtlCol="0">
            <a:spAutoFit/>
          </a:bodyPr>
          <a:lstStyle/>
          <a:p>
            <a:r>
              <a:rPr lang="en-IN" sz="2400" dirty="0"/>
              <a:t>Application</a:t>
            </a:r>
          </a:p>
        </p:txBody>
      </p:sp>
      <p:sp>
        <p:nvSpPr>
          <p:cNvPr id="21" name="TextBox 20"/>
          <p:cNvSpPr txBox="1"/>
          <p:nvPr/>
        </p:nvSpPr>
        <p:spPr>
          <a:xfrm>
            <a:off x="174844" y="5408551"/>
            <a:ext cx="1378904" cy="461665"/>
          </a:xfrm>
          <a:prstGeom prst="rect">
            <a:avLst/>
          </a:prstGeom>
          <a:noFill/>
        </p:spPr>
        <p:txBody>
          <a:bodyPr wrap="none" rtlCol="0">
            <a:spAutoFit/>
          </a:bodyPr>
          <a:lstStyle/>
          <a:p>
            <a:r>
              <a:rPr lang="en-IN" sz="2400" dirty="0"/>
              <a:t>Controller</a:t>
            </a:r>
          </a:p>
        </p:txBody>
      </p:sp>
    </p:spTree>
    <p:extLst>
      <p:ext uri="{BB962C8B-B14F-4D97-AF65-F5344CB8AC3E}">
        <p14:creationId xmlns:p14="http://schemas.microsoft.com/office/powerpoint/2010/main" val="3247106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6" grpId="0" animBg="1"/>
      <p:bldP spid="4" grpId="0" animBg="1"/>
      <p:bldP spid="5" grpId="0" animBg="1"/>
      <p:bldP spid="7" grpId="0" animBg="1"/>
      <p:bldP spid="8" grpId="0" animBg="1"/>
      <p:bldP spid="11" grpId="0" animBg="1"/>
      <p:bldP spid="13" grpId="0" animBg="1"/>
      <p:bldP spid="14" grpId="0" animBg="1"/>
      <p:bldP spid="15" grpId="0" animBg="1"/>
      <p:bldP spid="18" grpId="0"/>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4844" y="3992459"/>
            <a:ext cx="8969156" cy="2469885"/>
            <a:chOff x="174844" y="3992459"/>
            <a:chExt cx="8969156" cy="2469885"/>
          </a:xfrm>
        </p:grpSpPr>
        <p:sp>
          <p:nvSpPr>
            <p:cNvPr id="17" name="Rectangle 16"/>
            <p:cNvSpPr/>
            <p:nvPr/>
          </p:nvSpPr>
          <p:spPr>
            <a:xfrm>
              <a:off x="1828800" y="4816424"/>
              <a:ext cx="7315200" cy="164592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p:cNvSpPr/>
            <p:nvPr/>
          </p:nvSpPr>
          <p:spPr>
            <a:xfrm>
              <a:off x="1984198" y="4907364"/>
              <a:ext cx="6976872"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Link Layer (LL)</a:t>
              </a:r>
            </a:p>
          </p:txBody>
        </p:sp>
        <p:sp>
          <p:nvSpPr>
            <p:cNvPr id="8" name="Rectangle 7"/>
            <p:cNvSpPr/>
            <p:nvPr/>
          </p:nvSpPr>
          <p:spPr>
            <a:xfrm>
              <a:off x="1984198" y="5725078"/>
              <a:ext cx="6976872"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Physical Layer (PHY)</a:t>
              </a:r>
            </a:p>
          </p:txBody>
        </p:sp>
        <p:sp>
          <p:nvSpPr>
            <p:cNvPr id="18" name="TextBox 17"/>
            <p:cNvSpPr txBox="1"/>
            <p:nvPr/>
          </p:nvSpPr>
          <p:spPr>
            <a:xfrm>
              <a:off x="2048600" y="3992459"/>
              <a:ext cx="6875600" cy="646331"/>
            </a:xfrm>
            <a:prstGeom prst="rect">
              <a:avLst/>
            </a:prstGeom>
            <a:noFill/>
          </p:spPr>
          <p:txBody>
            <a:bodyPr wrap="none" rtlCol="0">
              <a:spAutoFit/>
            </a:bodyPr>
            <a:lstStyle/>
            <a:p>
              <a:r>
                <a:rPr lang="en-IN" dirty="0"/>
                <a:t>--------------------------------------Host Controller Interface --------------------------------------</a:t>
              </a:r>
            </a:p>
            <a:p>
              <a:pPr algn="ctr"/>
              <a:r>
                <a:rPr lang="en-IN" dirty="0"/>
                <a:t>(HCI)</a:t>
              </a:r>
            </a:p>
          </p:txBody>
        </p:sp>
        <p:sp>
          <p:nvSpPr>
            <p:cNvPr id="21" name="TextBox 20"/>
            <p:cNvSpPr txBox="1"/>
            <p:nvPr/>
          </p:nvSpPr>
          <p:spPr>
            <a:xfrm>
              <a:off x="174844" y="5408551"/>
              <a:ext cx="1378904" cy="461665"/>
            </a:xfrm>
            <a:prstGeom prst="rect">
              <a:avLst/>
            </a:prstGeom>
            <a:noFill/>
          </p:spPr>
          <p:txBody>
            <a:bodyPr wrap="none" rtlCol="0">
              <a:spAutoFit/>
            </a:bodyPr>
            <a:lstStyle/>
            <a:p>
              <a:r>
                <a:rPr lang="en-IN" sz="2400" dirty="0"/>
                <a:t>Controller</a:t>
              </a:r>
            </a:p>
          </p:txBody>
        </p:sp>
      </p:grpSp>
      <p:sp>
        <p:nvSpPr>
          <p:cNvPr id="6" name="Title 5"/>
          <p:cNvSpPr>
            <a:spLocks noGrp="1"/>
          </p:cNvSpPr>
          <p:nvPr>
            <p:ph type="title"/>
          </p:nvPr>
        </p:nvSpPr>
        <p:spPr/>
        <p:txBody>
          <a:bodyPr/>
          <a:lstStyle/>
          <a:p>
            <a:r>
              <a:rPr lang="en-IN" dirty="0"/>
              <a:t>BLE Architecture</a:t>
            </a:r>
          </a:p>
        </p:txBody>
      </p:sp>
      <p:sp>
        <p:nvSpPr>
          <p:cNvPr id="10" name="Content Placeholder 9"/>
          <p:cNvSpPr>
            <a:spLocks noGrp="1"/>
          </p:cNvSpPr>
          <p:nvPr>
            <p:ph idx="1"/>
          </p:nvPr>
        </p:nvSpPr>
        <p:spPr/>
        <p:txBody>
          <a:bodyPr/>
          <a:lstStyle/>
          <a:p>
            <a:pPr marL="457200" indent="-457200">
              <a:buFont typeface="+mj-lt"/>
              <a:buAutoNum type="arabicPeriod"/>
            </a:pPr>
            <a:r>
              <a:rPr lang="en-IN" dirty="0"/>
              <a:t>Controller : It has three components.</a:t>
            </a:r>
          </a:p>
          <a:p>
            <a:pPr marL="1001712" lvl="1" indent="-457200">
              <a:buFont typeface="+mj-lt"/>
              <a:buAutoNum type="alphaLcParenR"/>
            </a:pPr>
            <a:r>
              <a:rPr lang="en-IN" dirty="0">
                <a:solidFill>
                  <a:schemeClr val="tx2"/>
                </a:solidFill>
              </a:rPr>
              <a:t>H</a:t>
            </a:r>
            <a:r>
              <a:rPr lang="en-IN" dirty="0"/>
              <a:t>ost </a:t>
            </a:r>
            <a:r>
              <a:rPr lang="en-IN" dirty="0">
                <a:solidFill>
                  <a:schemeClr val="tx2"/>
                </a:solidFill>
              </a:rPr>
              <a:t>C</a:t>
            </a:r>
            <a:r>
              <a:rPr lang="en-IN" dirty="0"/>
              <a:t>ontroller </a:t>
            </a:r>
            <a:r>
              <a:rPr lang="en-IN" dirty="0">
                <a:solidFill>
                  <a:schemeClr val="tx2"/>
                </a:solidFill>
              </a:rPr>
              <a:t>I</a:t>
            </a:r>
            <a:r>
              <a:rPr lang="en-IN" dirty="0"/>
              <a:t>nterface (HCI) : is used to enable interoperability between hosts and controllers assembled by different manufacturers</a:t>
            </a:r>
          </a:p>
          <a:p>
            <a:pPr marL="1001712" lvl="1" indent="-457200">
              <a:buFont typeface="+mj-lt"/>
              <a:buAutoNum type="alphaLcParenR"/>
            </a:pPr>
            <a:r>
              <a:rPr lang="en-IN" dirty="0">
                <a:solidFill>
                  <a:schemeClr val="tx2"/>
                </a:solidFill>
              </a:rPr>
              <a:t>L</a:t>
            </a:r>
            <a:r>
              <a:rPr lang="en-IN" dirty="0"/>
              <a:t>ink </a:t>
            </a:r>
            <a:r>
              <a:rPr lang="en-IN" dirty="0">
                <a:solidFill>
                  <a:schemeClr val="tx2"/>
                </a:solidFill>
              </a:rPr>
              <a:t>L</a:t>
            </a:r>
            <a:r>
              <a:rPr lang="en-IN" dirty="0"/>
              <a:t>ayer (LL) : It defines the packet structure</a:t>
            </a:r>
          </a:p>
          <a:p>
            <a:pPr marL="1001712" lvl="1" indent="-457200">
              <a:buFont typeface="+mj-lt"/>
              <a:buAutoNum type="alphaLcParenR"/>
            </a:pPr>
            <a:r>
              <a:rPr lang="en-IN" dirty="0">
                <a:solidFill>
                  <a:schemeClr val="tx2"/>
                </a:solidFill>
              </a:rPr>
              <a:t>Phy</a:t>
            </a:r>
            <a:r>
              <a:rPr lang="en-IN" dirty="0"/>
              <a:t>sical Layer (PHY) : It takes care of the transmission/reception, modulation/demodulation and </a:t>
            </a:r>
            <a:r>
              <a:rPr lang="en-IN" dirty="0" err="1"/>
              <a:t>analog</a:t>
            </a:r>
            <a:r>
              <a:rPr lang="en-IN" dirty="0"/>
              <a:t>-to-digital conversion.</a:t>
            </a:r>
          </a:p>
        </p:txBody>
      </p:sp>
    </p:spTree>
    <p:extLst>
      <p:ext uri="{BB962C8B-B14F-4D97-AF65-F5344CB8AC3E}">
        <p14:creationId xmlns:p14="http://schemas.microsoft.com/office/powerpoint/2010/main" val="3919356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BLE Architecture</a:t>
            </a:r>
          </a:p>
        </p:txBody>
      </p:sp>
      <p:sp>
        <p:nvSpPr>
          <p:cNvPr id="10" name="Content Placeholder 9"/>
          <p:cNvSpPr>
            <a:spLocks noGrp="1"/>
          </p:cNvSpPr>
          <p:nvPr>
            <p:ph idx="1"/>
          </p:nvPr>
        </p:nvSpPr>
        <p:spPr/>
        <p:txBody>
          <a:bodyPr/>
          <a:lstStyle/>
          <a:p>
            <a:pPr marL="457200" indent="-457200">
              <a:buFont typeface="+mj-lt"/>
              <a:buAutoNum type="arabicPeriod" startAt="2"/>
            </a:pPr>
            <a:r>
              <a:rPr lang="en-IN" dirty="0"/>
              <a:t>Host : It has following components with functionalities</a:t>
            </a:r>
          </a:p>
          <a:p>
            <a:pPr marL="1001712" lvl="1" indent="-457200">
              <a:buFont typeface="+mj-lt"/>
              <a:buAutoNum type="alphaLcParenR"/>
            </a:pPr>
            <a:r>
              <a:rPr lang="en-IN" dirty="0"/>
              <a:t>Generic Access Profile (GAP) : It takes care of the device discovery, connection establishment, connection management and security. </a:t>
            </a:r>
          </a:p>
          <a:p>
            <a:pPr marL="1001712" lvl="1" indent="-457200">
              <a:buFont typeface="+mj-lt"/>
              <a:buAutoNum type="alphaLcParenR"/>
            </a:pPr>
            <a:r>
              <a:rPr lang="en-IN" dirty="0"/>
              <a:t>Generic Attribute Profile (GATT) : It is responsible for the data exchange process. Whenever there is a need to push data and to read or write data, the generic guidelines with respect to the process are governed by GATT.</a:t>
            </a:r>
          </a:p>
          <a:p>
            <a:pPr marL="1001712" lvl="1" indent="-457200">
              <a:buFont typeface="+mj-lt"/>
              <a:buAutoNum type="alphaLcParenR"/>
            </a:pPr>
            <a:r>
              <a:rPr lang="en-IN" dirty="0"/>
              <a:t>Attribute Protocol (ATT) : It is the protocol for accessing data.</a:t>
            </a:r>
          </a:p>
        </p:txBody>
      </p:sp>
      <p:grpSp>
        <p:nvGrpSpPr>
          <p:cNvPr id="2" name="Group 1"/>
          <p:cNvGrpSpPr/>
          <p:nvPr/>
        </p:nvGrpSpPr>
        <p:grpSpPr>
          <a:xfrm>
            <a:off x="584273" y="3862162"/>
            <a:ext cx="8559727" cy="2468880"/>
            <a:chOff x="584273" y="3862162"/>
            <a:chExt cx="8559727" cy="2468880"/>
          </a:xfrm>
        </p:grpSpPr>
        <p:sp>
          <p:nvSpPr>
            <p:cNvPr id="9" name="Rectangle 8"/>
            <p:cNvSpPr/>
            <p:nvPr/>
          </p:nvSpPr>
          <p:spPr>
            <a:xfrm>
              <a:off x="1828800" y="3862162"/>
              <a:ext cx="7315200" cy="246888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p:cNvSpPr/>
            <p:nvPr/>
          </p:nvSpPr>
          <p:spPr>
            <a:xfrm>
              <a:off x="1984198" y="3957171"/>
              <a:ext cx="393192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Generic Access Profile</a:t>
              </a:r>
            </a:p>
            <a:p>
              <a:pPr algn="ctr"/>
              <a:r>
                <a:rPr lang="en-IN" dirty="0"/>
                <a:t>(GAP)</a:t>
              </a:r>
            </a:p>
          </p:txBody>
        </p:sp>
        <p:sp>
          <p:nvSpPr>
            <p:cNvPr id="12" name="Rectangle 11"/>
            <p:cNvSpPr/>
            <p:nvPr/>
          </p:nvSpPr>
          <p:spPr>
            <a:xfrm>
              <a:off x="6220918" y="3954073"/>
              <a:ext cx="27432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Generic Attribute Profile</a:t>
              </a:r>
            </a:p>
            <a:p>
              <a:pPr algn="ctr"/>
              <a:r>
                <a:rPr lang="en-IN" dirty="0"/>
                <a:t>(GATT)</a:t>
              </a:r>
            </a:p>
          </p:txBody>
        </p:sp>
        <p:sp>
          <p:nvSpPr>
            <p:cNvPr id="13" name="Rectangle 12"/>
            <p:cNvSpPr/>
            <p:nvPr/>
          </p:nvSpPr>
          <p:spPr>
            <a:xfrm>
              <a:off x="6220918" y="4746396"/>
              <a:ext cx="27432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Attribute Protocol</a:t>
              </a:r>
            </a:p>
            <a:p>
              <a:pPr algn="ctr"/>
              <a:r>
                <a:rPr lang="en-IN" dirty="0"/>
                <a:t>(ATT)</a:t>
              </a:r>
            </a:p>
          </p:txBody>
        </p:sp>
        <p:sp>
          <p:nvSpPr>
            <p:cNvPr id="14" name="Rectangle 13"/>
            <p:cNvSpPr/>
            <p:nvPr/>
          </p:nvSpPr>
          <p:spPr>
            <a:xfrm>
              <a:off x="3750214" y="5535621"/>
              <a:ext cx="521208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Logical Link Control and Adaptation Protocol</a:t>
              </a:r>
            </a:p>
            <a:p>
              <a:pPr algn="ctr"/>
              <a:r>
                <a:rPr lang="en-IN" dirty="0"/>
                <a:t>(L2CAP)</a:t>
              </a:r>
            </a:p>
          </p:txBody>
        </p:sp>
        <p:sp>
          <p:nvSpPr>
            <p:cNvPr id="15" name="Rectangle 14"/>
            <p:cNvSpPr/>
            <p:nvPr/>
          </p:nvSpPr>
          <p:spPr>
            <a:xfrm>
              <a:off x="2715718" y="4746396"/>
              <a:ext cx="32004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Security Management Protocol</a:t>
              </a:r>
            </a:p>
            <a:p>
              <a:pPr algn="ctr"/>
              <a:r>
                <a:rPr lang="en-IN" dirty="0"/>
                <a:t>(SMP)</a:t>
              </a:r>
            </a:p>
          </p:txBody>
        </p:sp>
        <p:sp>
          <p:nvSpPr>
            <p:cNvPr id="16" name="TextBox 15"/>
            <p:cNvSpPr txBox="1"/>
            <p:nvPr/>
          </p:nvSpPr>
          <p:spPr>
            <a:xfrm>
              <a:off x="584273" y="4835603"/>
              <a:ext cx="760144" cy="461665"/>
            </a:xfrm>
            <a:prstGeom prst="rect">
              <a:avLst/>
            </a:prstGeom>
            <a:noFill/>
          </p:spPr>
          <p:txBody>
            <a:bodyPr wrap="none" rtlCol="0">
              <a:spAutoFit/>
            </a:bodyPr>
            <a:lstStyle/>
            <a:p>
              <a:r>
                <a:rPr lang="en-IN" sz="2400" dirty="0"/>
                <a:t>Host</a:t>
              </a:r>
            </a:p>
          </p:txBody>
        </p:sp>
      </p:grpSp>
    </p:spTree>
    <p:extLst>
      <p:ext uri="{BB962C8B-B14F-4D97-AF65-F5344CB8AC3E}">
        <p14:creationId xmlns:p14="http://schemas.microsoft.com/office/powerpoint/2010/main" val="746585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MQTT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863444"/>
            <a:ext cx="8381755" cy="5590565"/>
          </a:xfrm>
        </p:spPr>
        <p:txBody>
          <a:bodyPr/>
          <a:lstStyle/>
          <a:p>
            <a:r>
              <a:rPr lang="en-US" dirty="0"/>
              <a:t>MQTT works with “publish – subscribe” pattern.</a:t>
            </a:r>
          </a:p>
          <a:p>
            <a:r>
              <a:rPr lang="en-US" dirty="0"/>
              <a:t>The MQTT working can be explained as follows.</a:t>
            </a:r>
          </a:p>
          <a:p>
            <a:pPr marL="457200" indent="-457200">
              <a:buFont typeface="+mj-lt"/>
              <a:buAutoNum type="arabicPeriod"/>
            </a:pPr>
            <a:r>
              <a:rPr lang="en-US" dirty="0"/>
              <a:t>The publisher (node) sends a message to the MQTT broker.</a:t>
            </a:r>
          </a:p>
          <a:p>
            <a:pPr marL="457200" indent="-457200">
              <a:buFont typeface="+mj-lt"/>
              <a:buAutoNum type="arabicPeriod"/>
            </a:pPr>
            <a:r>
              <a:rPr lang="en-US" dirty="0"/>
              <a:t>The MQTT broker transmits the message to the subscribed destinations.</a:t>
            </a:r>
          </a:p>
        </p:txBody>
      </p:sp>
      <p:grpSp>
        <p:nvGrpSpPr>
          <p:cNvPr id="6" name="Group 5"/>
          <p:cNvGrpSpPr/>
          <p:nvPr/>
        </p:nvGrpSpPr>
        <p:grpSpPr>
          <a:xfrm>
            <a:off x="9559100" y="1536720"/>
            <a:ext cx="1371600" cy="1740932"/>
            <a:chOff x="9559100" y="1536720"/>
            <a:chExt cx="1371600" cy="1740932"/>
          </a:xfrm>
        </p:grpSpPr>
        <p:sp>
          <p:nvSpPr>
            <p:cNvPr id="22" name="Oval 21"/>
            <p:cNvSpPr/>
            <p:nvPr/>
          </p:nvSpPr>
          <p:spPr>
            <a:xfrm>
              <a:off x="9559100" y="1536720"/>
              <a:ext cx="1371600" cy="13716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703606" y="2908320"/>
              <a:ext cx="1159292" cy="369332"/>
            </a:xfrm>
            <a:prstGeom prst="rect">
              <a:avLst/>
            </a:prstGeom>
            <a:noFill/>
          </p:spPr>
          <p:txBody>
            <a:bodyPr wrap="none" rtlCol="0">
              <a:spAutoFit/>
            </a:bodyPr>
            <a:lstStyle/>
            <a:p>
              <a:r>
                <a:rPr lang="en-US" dirty="0"/>
                <a:t>Subscriber</a:t>
              </a:r>
            </a:p>
          </p:txBody>
        </p:sp>
      </p:grpSp>
      <p:grpSp>
        <p:nvGrpSpPr>
          <p:cNvPr id="5" name="Group 4"/>
          <p:cNvGrpSpPr/>
          <p:nvPr/>
        </p:nvGrpSpPr>
        <p:grpSpPr>
          <a:xfrm>
            <a:off x="5411422" y="3233936"/>
            <a:ext cx="1828800" cy="2198132"/>
            <a:chOff x="5411422" y="3233936"/>
            <a:chExt cx="1828800" cy="2198132"/>
          </a:xfrm>
        </p:grpSpPr>
        <p:sp>
          <p:nvSpPr>
            <p:cNvPr id="21" name="Oval 20"/>
            <p:cNvSpPr/>
            <p:nvPr/>
          </p:nvSpPr>
          <p:spPr>
            <a:xfrm>
              <a:off x="5411422" y="3233936"/>
              <a:ext cx="1828800" cy="18288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633164" y="5062736"/>
              <a:ext cx="1385316" cy="369332"/>
            </a:xfrm>
            <a:prstGeom prst="rect">
              <a:avLst/>
            </a:prstGeom>
            <a:noFill/>
          </p:spPr>
          <p:txBody>
            <a:bodyPr wrap="none" rtlCol="0">
              <a:spAutoFit/>
            </a:bodyPr>
            <a:lstStyle/>
            <a:p>
              <a:r>
                <a:rPr lang="en-US" dirty="0"/>
                <a:t>MQTT Broker</a:t>
              </a:r>
            </a:p>
          </p:txBody>
        </p:sp>
      </p:grpSp>
      <p:grpSp>
        <p:nvGrpSpPr>
          <p:cNvPr id="4" name="Group 3"/>
          <p:cNvGrpSpPr/>
          <p:nvPr/>
        </p:nvGrpSpPr>
        <p:grpSpPr>
          <a:xfrm>
            <a:off x="1689524" y="3233936"/>
            <a:ext cx="3474904" cy="2198132"/>
            <a:chOff x="1689524" y="3233936"/>
            <a:chExt cx="3474904" cy="2198132"/>
          </a:xfrm>
        </p:grpSpPr>
        <p:sp>
          <p:nvSpPr>
            <p:cNvPr id="20" name="Oval 19"/>
            <p:cNvSpPr/>
            <p:nvPr/>
          </p:nvSpPr>
          <p:spPr>
            <a:xfrm>
              <a:off x="1689524" y="3233936"/>
              <a:ext cx="1828800" cy="1828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083589" y="5062736"/>
              <a:ext cx="1040670" cy="369332"/>
            </a:xfrm>
            <a:prstGeom prst="rect">
              <a:avLst/>
            </a:prstGeom>
            <a:noFill/>
          </p:spPr>
          <p:txBody>
            <a:bodyPr wrap="none" rtlCol="0">
              <a:spAutoFit/>
            </a:bodyPr>
            <a:lstStyle/>
            <a:p>
              <a:r>
                <a:rPr lang="en-US" dirty="0"/>
                <a:t>Publisher</a:t>
              </a:r>
            </a:p>
          </p:txBody>
        </p:sp>
        <p:cxnSp>
          <p:nvCxnSpPr>
            <p:cNvPr id="29" name="Straight Arrow Connector 28"/>
            <p:cNvCxnSpPr/>
            <p:nvPr/>
          </p:nvCxnSpPr>
          <p:spPr>
            <a:xfrm>
              <a:off x="3799268" y="4121239"/>
              <a:ext cx="1365160"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7552997" y="2518117"/>
            <a:ext cx="1974388" cy="2913951"/>
            <a:chOff x="7552997" y="2518117"/>
            <a:chExt cx="1974388" cy="2913951"/>
          </a:xfrm>
        </p:grpSpPr>
        <p:cxnSp>
          <p:nvCxnSpPr>
            <p:cNvPr id="30" name="Straight Arrow Connector 29"/>
            <p:cNvCxnSpPr/>
            <p:nvPr/>
          </p:nvCxnSpPr>
          <p:spPr>
            <a:xfrm flipV="1">
              <a:off x="7552997" y="2518117"/>
              <a:ext cx="1837834" cy="1299058"/>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554435" y="4552931"/>
              <a:ext cx="1972950" cy="879137"/>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9665254" y="4859215"/>
            <a:ext cx="1371600" cy="1740932"/>
            <a:chOff x="9665254" y="4859215"/>
            <a:chExt cx="1371600" cy="1740932"/>
          </a:xfrm>
        </p:grpSpPr>
        <p:sp>
          <p:nvSpPr>
            <p:cNvPr id="23" name="Oval 22"/>
            <p:cNvSpPr/>
            <p:nvPr/>
          </p:nvSpPr>
          <p:spPr>
            <a:xfrm>
              <a:off x="9665254" y="4859215"/>
              <a:ext cx="1371600" cy="13716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703606" y="6230815"/>
              <a:ext cx="1159292" cy="369332"/>
            </a:xfrm>
            <a:prstGeom prst="rect">
              <a:avLst/>
            </a:prstGeom>
            <a:noFill/>
          </p:spPr>
          <p:txBody>
            <a:bodyPr wrap="none" rtlCol="0">
              <a:spAutoFit/>
            </a:bodyPr>
            <a:lstStyle/>
            <a:p>
              <a:r>
                <a:rPr lang="en-US" dirty="0"/>
                <a:t>Subscriber</a:t>
              </a:r>
            </a:p>
          </p:txBody>
        </p:sp>
      </p:grpSp>
    </p:spTree>
    <p:extLst>
      <p:ext uri="{BB962C8B-B14F-4D97-AF65-F5344CB8AC3E}">
        <p14:creationId xmlns:p14="http://schemas.microsoft.com/office/powerpoint/2010/main" val="376669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BLE Architecture</a:t>
            </a:r>
          </a:p>
        </p:txBody>
      </p:sp>
      <p:sp>
        <p:nvSpPr>
          <p:cNvPr id="10" name="Content Placeholder 9"/>
          <p:cNvSpPr>
            <a:spLocks noGrp="1"/>
          </p:cNvSpPr>
          <p:nvPr>
            <p:ph idx="1"/>
          </p:nvPr>
        </p:nvSpPr>
        <p:spPr/>
        <p:txBody>
          <a:bodyPr/>
          <a:lstStyle/>
          <a:p>
            <a:pPr marL="457200" indent="-457200">
              <a:buFont typeface="+mj-lt"/>
              <a:buAutoNum type="arabicPeriod" startAt="2"/>
            </a:pPr>
            <a:r>
              <a:rPr lang="en-IN" dirty="0"/>
              <a:t>Host : It has following components with functionalities</a:t>
            </a:r>
          </a:p>
          <a:p>
            <a:pPr marL="1001712" lvl="1" indent="-457200">
              <a:buFont typeface="+mj-lt"/>
              <a:buAutoNum type="alphaLcParenR" startAt="4"/>
            </a:pPr>
            <a:r>
              <a:rPr lang="en-IN" dirty="0">
                <a:solidFill>
                  <a:schemeClr val="tx2"/>
                </a:solidFill>
              </a:rPr>
              <a:t>L</a:t>
            </a:r>
            <a:r>
              <a:rPr lang="en-IN" dirty="0"/>
              <a:t>ogical </a:t>
            </a:r>
            <a:r>
              <a:rPr lang="en-IN" dirty="0">
                <a:solidFill>
                  <a:schemeClr val="tx2"/>
                </a:solidFill>
              </a:rPr>
              <a:t>L</a:t>
            </a:r>
            <a:r>
              <a:rPr lang="en-IN" dirty="0"/>
              <a:t>ink </a:t>
            </a:r>
            <a:r>
              <a:rPr lang="en-IN" dirty="0">
                <a:solidFill>
                  <a:schemeClr val="tx2"/>
                </a:solidFill>
              </a:rPr>
              <a:t>C</a:t>
            </a:r>
            <a:r>
              <a:rPr lang="en-IN" dirty="0"/>
              <a:t>ontrol and </a:t>
            </a:r>
            <a:r>
              <a:rPr lang="en-IN" dirty="0">
                <a:solidFill>
                  <a:schemeClr val="tx2"/>
                </a:solidFill>
              </a:rPr>
              <a:t>A</a:t>
            </a:r>
            <a:r>
              <a:rPr lang="en-IN" dirty="0"/>
              <a:t>daptation </a:t>
            </a:r>
            <a:r>
              <a:rPr lang="en-IN" dirty="0">
                <a:solidFill>
                  <a:schemeClr val="tx2"/>
                </a:solidFill>
              </a:rPr>
              <a:t>P</a:t>
            </a:r>
            <a:r>
              <a:rPr lang="en-IN" dirty="0"/>
              <a:t>rotocol (L2CAP) : It is responsible for fragmentation and de-fragmentation of the application data. Also, it is responsible for the multiplexing and de-multiplexing of channels over the shared logical link.</a:t>
            </a:r>
          </a:p>
          <a:p>
            <a:pPr marL="1001712" lvl="1" indent="-457200">
              <a:buFont typeface="+mj-lt"/>
              <a:buAutoNum type="alphaLcParenR" startAt="4"/>
            </a:pPr>
            <a:r>
              <a:rPr lang="en-IN" dirty="0"/>
              <a:t>Security Manager (SM) : It takes care of pairing, authentication, and encryption. Everything related to security is taken care here.</a:t>
            </a:r>
          </a:p>
          <a:p>
            <a:pPr marL="1001712" lvl="1" indent="-457200">
              <a:buFont typeface="+mj-lt"/>
              <a:buAutoNum type="alphaLcParenR" startAt="4"/>
            </a:pPr>
            <a:r>
              <a:rPr lang="en-IN" dirty="0"/>
              <a:t>Host Controller Interface (HCI) : The functionality remains the same as that in the controller. It is used to enable interoperability between hosts and controllers assembled by different manufacturers.</a:t>
            </a:r>
          </a:p>
        </p:txBody>
      </p:sp>
      <p:sp>
        <p:nvSpPr>
          <p:cNvPr id="9" name="Rectangle 8"/>
          <p:cNvSpPr/>
          <p:nvPr/>
        </p:nvSpPr>
        <p:spPr>
          <a:xfrm>
            <a:off x="1828800" y="3862162"/>
            <a:ext cx="7315200" cy="246888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p:cNvSpPr/>
          <p:nvPr/>
        </p:nvSpPr>
        <p:spPr>
          <a:xfrm>
            <a:off x="1984198" y="3957171"/>
            <a:ext cx="393192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Generic Access Profile</a:t>
            </a:r>
          </a:p>
          <a:p>
            <a:pPr algn="ctr"/>
            <a:r>
              <a:rPr lang="en-IN" dirty="0"/>
              <a:t>(GAP)</a:t>
            </a:r>
          </a:p>
        </p:txBody>
      </p:sp>
      <p:sp>
        <p:nvSpPr>
          <p:cNvPr id="12" name="Rectangle 11"/>
          <p:cNvSpPr/>
          <p:nvPr/>
        </p:nvSpPr>
        <p:spPr>
          <a:xfrm>
            <a:off x="6220918" y="3954073"/>
            <a:ext cx="27432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Generic Attribute Profile</a:t>
            </a:r>
          </a:p>
          <a:p>
            <a:pPr algn="ctr"/>
            <a:r>
              <a:rPr lang="en-IN" dirty="0"/>
              <a:t>(GATT)</a:t>
            </a:r>
          </a:p>
        </p:txBody>
      </p:sp>
      <p:sp>
        <p:nvSpPr>
          <p:cNvPr id="13" name="Rectangle 12"/>
          <p:cNvSpPr/>
          <p:nvPr/>
        </p:nvSpPr>
        <p:spPr>
          <a:xfrm>
            <a:off x="6220918" y="4746396"/>
            <a:ext cx="27432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Attribute Protocol</a:t>
            </a:r>
          </a:p>
          <a:p>
            <a:pPr algn="ctr"/>
            <a:r>
              <a:rPr lang="en-IN" dirty="0"/>
              <a:t>(ATT)</a:t>
            </a:r>
          </a:p>
        </p:txBody>
      </p:sp>
      <p:sp>
        <p:nvSpPr>
          <p:cNvPr id="14" name="Rectangle 13"/>
          <p:cNvSpPr/>
          <p:nvPr/>
        </p:nvSpPr>
        <p:spPr>
          <a:xfrm>
            <a:off x="3750214" y="5535621"/>
            <a:ext cx="521208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Logical Link Control and Adaptation Protocol</a:t>
            </a:r>
          </a:p>
          <a:p>
            <a:pPr algn="ctr"/>
            <a:r>
              <a:rPr lang="en-IN" dirty="0"/>
              <a:t>(L2CAP)</a:t>
            </a:r>
          </a:p>
        </p:txBody>
      </p:sp>
      <p:sp>
        <p:nvSpPr>
          <p:cNvPr id="15" name="Rectangle 14"/>
          <p:cNvSpPr/>
          <p:nvPr/>
        </p:nvSpPr>
        <p:spPr>
          <a:xfrm>
            <a:off x="2715718" y="4746396"/>
            <a:ext cx="3200400" cy="64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Security Management Protocol</a:t>
            </a:r>
          </a:p>
          <a:p>
            <a:pPr algn="ctr"/>
            <a:r>
              <a:rPr lang="en-IN" dirty="0"/>
              <a:t>(SMP)</a:t>
            </a:r>
          </a:p>
        </p:txBody>
      </p:sp>
      <p:sp>
        <p:nvSpPr>
          <p:cNvPr id="16" name="TextBox 15"/>
          <p:cNvSpPr txBox="1"/>
          <p:nvPr/>
        </p:nvSpPr>
        <p:spPr>
          <a:xfrm>
            <a:off x="584273" y="4835603"/>
            <a:ext cx="760144" cy="461665"/>
          </a:xfrm>
          <a:prstGeom prst="rect">
            <a:avLst/>
          </a:prstGeom>
          <a:noFill/>
        </p:spPr>
        <p:txBody>
          <a:bodyPr wrap="none" rtlCol="0">
            <a:spAutoFit/>
          </a:bodyPr>
          <a:lstStyle/>
          <a:p>
            <a:r>
              <a:rPr lang="en-IN" sz="2400" dirty="0"/>
              <a:t>Host</a:t>
            </a:r>
          </a:p>
        </p:txBody>
      </p:sp>
    </p:spTree>
    <p:extLst>
      <p:ext uri="{BB962C8B-B14F-4D97-AF65-F5344CB8AC3E}">
        <p14:creationId xmlns:p14="http://schemas.microsoft.com/office/powerpoint/2010/main" val="2179078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BLE Architecture</a:t>
            </a:r>
          </a:p>
        </p:txBody>
      </p:sp>
      <p:sp>
        <p:nvSpPr>
          <p:cNvPr id="10" name="Content Placeholder 9"/>
          <p:cNvSpPr>
            <a:spLocks noGrp="1"/>
          </p:cNvSpPr>
          <p:nvPr>
            <p:ph idx="1"/>
          </p:nvPr>
        </p:nvSpPr>
        <p:spPr/>
        <p:txBody>
          <a:bodyPr/>
          <a:lstStyle/>
          <a:p>
            <a:pPr marL="457200" indent="-457200">
              <a:buFont typeface="+mj-lt"/>
              <a:buAutoNum type="arabicPeriod" startAt="3"/>
            </a:pPr>
            <a:r>
              <a:rPr lang="en-IN" dirty="0"/>
              <a:t>Application Layer :</a:t>
            </a:r>
          </a:p>
          <a:p>
            <a:pPr lvl="1"/>
            <a:r>
              <a:rPr lang="en-IN" dirty="0"/>
              <a:t>The working of application layer in BLE is same as in OSI model. It is the top most layer in BLE and this layer is responsible for user interface (UI), logic and data handling.</a:t>
            </a:r>
          </a:p>
          <a:p>
            <a:pPr marL="0" indent="0">
              <a:buNone/>
            </a:pPr>
            <a:endParaRPr lang="en-IN" dirty="0"/>
          </a:p>
        </p:txBody>
      </p:sp>
      <p:grpSp>
        <p:nvGrpSpPr>
          <p:cNvPr id="2" name="Group 1"/>
          <p:cNvGrpSpPr/>
          <p:nvPr/>
        </p:nvGrpSpPr>
        <p:grpSpPr>
          <a:xfrm>
            <a:off x="82672" y="2188290"/>
            <a:ext cx="9061328" cy="640080"/>
            <a:chOff x="82672" y="2188290"/>
            <a:chExt cx="9061328" cy="640080"/>
          </a:xfrm>
        </p:grpSpPr>
        <p:sp>
          <p:nvSpPr>
            <p:cNvPr id="17" name="Rectangle 16"/>
            <p:cNvSpPr/>
            <p:nvPr/>
          </p:nvSpPr>
          <p:spPr>
            <a:xfrm>
              <a:off x="1828800" y="2188290"/>
              <a:ext cx="7315200" cy="640080"/>
            </a:xfrm>
            <a:prstGeom prst="rect">
              <a:avLst/>
            </a:prstGeom>
            <a:ln w="22225"/>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t>Application</a:t>
              </a:r>
            </a:p>
          </p:txBody>
        </p:sp>
        <p:sp>
          <p:nvSpPr>
            <p:cNvPr id="18" name="TextBox 17"/>
            <p:cNvSpPr txBox="1"/>
            <p:nvPr/>
          </p:nvSpPr>
          <p:spPr>
            <a:xfrm>
              <a:off x="82672" y="2277497"/>
              <a:ext cx="1563248" cy="461665"/>
            </a:xfrm>
            <a:prstGeom prst="rect">
              <a:avLst/>
            </a:prstGeom>
            <a:noFill/>
          </p:spPr>
          <p:txBody>
            <a:bodyPr wrap="none" rtlCol="0">
              <a:spAutoFit/>
            </a:bodyPr>
            <a:lstStyle/>
            <a:p>
              <a:r>
                <a:rPr lang="en-IN" sz="2400" dirty="0"/>
                <a:t>Application</a:t>
              </a:r>
            </a:p>
          </p:txBody>
        </p:sp>
      </p:grpSp>
    </p:spTree>
    <p:extLst>
      <p:ext uri="{BB962C8B-B14F-4D97-AF65-F5344CB8AC3E}">
        <p14:creationId xmlns:p14="http://schemas.microsoft.com/office/powerpoint/2010/main" val="407103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BLE Topology</a:t>
            </a:r>
          </a:p>
        </p:txBody>
      </p:sp>
      <p:sp>
        <p:nvSpPr>
          <p:cNvPr id="27" name="Content Placeholder 26"/>
          <p:cNvSpPr>
            <a:spLocks noGrp="1"/>
          </p:cNvSpPr>
          <p:nvPr>
            <p:ph idx="1"/>
          </p:nvPr>
        </p:nvSpPr>
        <p:spPr>
          <a:xfrm>
            <a:off x="131180" y="863444"/>
            <a:ext cx="11929641" cy="1355097"/>
          </a:xfrm>
        </p:spPr>
        <p:txBody>
          <a:bodyPr/>
          <a:lstStyle/>
          <a:p>
            <a:r>
              <a:rPr lang="en-IN" dirty="0"/>
              <a:t>Broadcasting</a:t>
            </a:r>
          </a:p>
          <a:p>
            <a:pPr lvl="1"/>
            <a:r>
              <a:rPr lang="en-IN" dirty="0"/>
              <a:t>The meaning of broadcasting is to send a message to more than one recipient. The same concept is followed in BLE. </a:t>
            </a:r>
          </a:p>
          <a:p>
            <a:pPr lvl="1"/>
            <a:r>
              <a:rPr lang="en-IN" dirty="0"/>
              <a:t>The broadcast method will send the data in “one way” only. </a:t>
            </a:r>
          </a:p>
          <a:p>
            <a:pPr marL="457200" lvl="1" indent="0">
              <a:buNone/>
            </a:pPr>
            <a:endParaRPr lang="en-IN" dirty="0"/>
          </a:p>
        </p:txBody>
      </p:sp>
      <p:sp>
        <p:nvSpPr>
          <p:cNvPr id="4" name="Rectangle 3"/>
          <p:cNvSpPr/>
          <p:nvPr/>
        </p:nvSpPr>
        <p:spPr>
          <a:xfrm>
            <a:off x="6373309" y="3883576"/>
            <a:ext cx="2286000" cy="91440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Bluetooth</a:t>
            </a:r>
          </a:p>
          <a:p>
            <a:pPr algn="ctr"/>
            <a:r>
              <a:rPr lang="en-IN" dirty="0"/>
              <a:t>Broadcaster</a:t>
            </a:r>
          </a:p>
        </p:txBody>
      </p:sp>
      <p:sp>
        <p:nvSpPr>
          <p:cNvPr id="5" name="Oval 4"/>
          <p:cNvSpPr/>
          <p:nvPr/>
        </p:nvSpPr>
        <p:spPr>
          <a:xfrm>
            <a:off x="431590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6" name="Oval 5"/>
          <p:cNvSpPr/>
          <p:nvPr/>
        </p:nvSpPr>
        <p:spPr>
          <a:xfrm>
            <a:off x="865930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7" name="Oval 6"/>
          <p:cNvSpPr/>
          <p:nvPr/>
        </p:nvSpPr>
        <p:spPr>
          <a:xfrm>
            <a:off x="2943068"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8" name="Oval 7"/>
          <p:cNvSpPr/>
          <p:nvPr/>
        </p:nvSpPr>
        <p:spPr>
          <a:xfrm>
            <a:off x="10032150"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9" name="Oval 8"/>
          <p:cNvSpPr/>
          <p:nvPr/>
        </p:nvSpPr>
        <p:spPr>
          <a:xfrm>
            <a:off x="431590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10" name="Oval 9"/>
          <p:cNvSpPr/>
          <p:nvPr/>
        </p:nvSpPr>
        <p:spPr>
          <a:xfrm>
            <a:off x="865930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cxnSp>
        <p:nvCxnSpPr>
          <p:cNvPr id="15" name="Straight Arrow Connector 14"/>
          <p:cNvCxnSpPr>
            <a:endCxn id="6" idx="4"/>
          </p:cNvCxnSpPr>
          <p:nvPr/>
        </p:nvCxnSpPr>
        <p:spPr>
          <a:xfrm flipV="1">
            <a:off x="7480083" y="3132941"/>
            <a:ext cx="2207926"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288084" y="3132941"/>
            <a:ext cx="2147029"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0" idx="0"/>
          </p:cNvCxnSpPr>
          <p:nvPr/>
        </p:nvCxnSpPr>
        <p:spPr>
          <a:xfrm>
            <a:off x="7516309" y="4797976"/>
            <a:ext cx="2171700"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9" idx="0"/>
          </p:cNvCxnSpPr>
          <p:nvPr/>
        </p:nvCxnSpPr>
        <p:spPr>
          <a:xfrm flipH="1">
            <a:off x="5344609" y="4797976"/>
            <a:ext cx="2135474"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7" idx="6"/>
          </p:cNvCxnSpPr>
          <p:nvPr/>
        </p:nvCxnSpPr>
        <p:spPr>
          <a:xfrm flipH="1">
            <a:off x="5000468" y="4340776"/>
            <a:ext cx="137284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8" idx="2"/>
          </p:cNvCxnSpPr>
          <p:nvPr/>
        </p:nvCxnSpPr>
        <p:spPr>
          <a:xfrm>
            <a:off x="8659309" y="4340776"/>
            <a:ext cx="137284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6"/>
          <p:cNvSpPr txBox="1">
            <a:spLocks/>
          </p:cNvSpPr>
          <p:nvPr/>
        </p:nvSpPr>
        <p:spPr>
          <a:xfrm>
            <a:off x="131180" y="2218541"/>
            <a:ext cx="2833141" cy="35826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dirty="0"/>
              <a:t>The receiver in the vicinity of the broadcaster will receive the message or data.</a:t>
            </a:r>
          </a:p>
          <a:p>
            <a:pPr lvl="1"/>
            <a:r>
              <a:rPr lang="en-IN" dirty="0"/>
              <a:t>There are two parts in broadcasting topology. Broadcaster and Observer.</a:t>
            </a:r>
          </a:p>
          <a:p>
            <a:pPr lvl="1"/>
            <a:endParaRPr lang="en-IN" dirty="0"/>
          </a:p>
          <a:p>
            <a:pPr marL="457200" lvl="1" indent="0">
              <a:buFont typeface="Wingdings 3" panose="05040102010807070707" pitchFamily="18" charset="2"/>
              <a:buNone/>
            </a:pPr>
            <a:endParaRPr lang="en-IN" dirty="0"/>
          </a:p>
        </p:txBody>
      </p:sp>
    </p:spTree>
    <p:extLst>
      <p:ext uri="{BB962C8B-B14F-4D97-AF65-F5344CB8AC3E}">
        <p14:creationId xmlns:p14="http://schemas.microsoft.com/office/powerpoint/2010/main" val="380762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fade">
                                      <p:cBhvr>
                                        <p:cTn id="12" dur="500"/>
                                        <p:tgtEl>
                                          <p:spTgt spid="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fade">
                                      <p:cBhvr>
                                        <p:cTn id="17" dur="500"/>
                                        <p:tgtEl>
                                          <p:spTgt spid="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fade">
                                      <p:cBhvr>
                                        <p:cTn id="22" dur="500"/>
                                        <p:tgtEl>
                                          <p:spTgt spid="2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fade">
                                      <p:cBhvr>
                                        <p:cTn id="27" dur="500"/>
                                        <p:tgtEl>
                                          <p:spTgt spid="2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4" grpId="0" animBg="1"/>
      <p:bldP spid="5" grpId="0" animBg="1"/>
      <p:bldP spid="6" grpId="0" animBg="1"/>
      <p:bldP spid="7"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BLE Topology</a:t>
            </a:r>
          </a:p>
        </p:txBody>
      </p:sp>
      <p:sp>
        <p:nvSpPr>
          <p:cNvPr id="27" name="Content Placeholder 26"/>
          <p:cNvSpPr>
            <a:spLocks noGrp="1"/>
          </p:cNvSpPr>
          <p:nvPr>
            <p:ph idx="1"/>
          </p:nvPr>
        </p:nvSpPr>
        <p:spPr>
          <a:xfrm>
            <a:off x="131180" y="863444"/>
            <a:ext cx="11929641" cy="1355097"/>
          </a:xfrm>
        </p:spPr>
        <p:txBody>
          <a:bodyPr/>
          <a:lstStyle/>
          <a:p>
            <a:r>
              <a:rPr lang="en-IN" dirty="0"/>
              <a:t>Broadcasting</a:t>
            </a:r>
          </a:p>
          <a:p>
            <a:pPr lvl="1"/>
            <a:r>
              <a:rPr lang="en-IN" dirty="0"/>
              <a:t>Broadcaster : The broadcaster sends a "non-connectable" advertising packets in frequent intervals to all those who are willing to collect which is similar to a radio broadcast.</a:t>
            </a:r>
          </a:p>
          <a:p>
            <a:pPr lvl="1"/>
            <a:r>
              <a:rPr lang="en-IN" dirty="0"/>
              <a:t>Observer :  The observer will keep scanning predefined frequency to receive any non-connectable packets..</a:t>
            </a:r>
          </a:p>
        </p:txBody>
      </p:sp>
      <p:sp>
        <p:nvSpPr>
          <p:cNvPr id="4" name="Rectangle 3"/>
          <p:cNvSpPr/>
          <p:nvPr/>
        </p:nvSpPr>
        <p:spPr>
          <a:xfrm>
            <a:off x="6373309" y="3883576"/>
            <a:ext cx="2286000" cy="91440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Bluetooth</a:t>
            </a:r>
          </a:p>
          <a:p>
            <a:pPr algn="ctr"/>
            <a:r>
              <a:rPr lang="en-IN" dirty="0"/>
              <a:t>Broadcaster</a:t>
            </a:r>
          </a:p>
        </p:txBody>
      </p:sp>
      <p:sp>
        <p:nvSpPr>
          <p:cNvPr id="5" name="Oval 4"/>
          <p:cNvSpPr/>
          <p:nvPr/>
        </p:nvSpPr>
        <p:spPr>
          <a:xfrm>
            <a:off x="431590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6" name="Oval 5"/>
          <p:cNvSpPr/>
          <p:nvPr/>
        </p:nvSpPr>
        <p:spPr>
          <a:xfrm>
            <a:off x="865930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7" name="Oval 6"/>
          <p:cNvSpPr/>
          <p:nvPr/>
        </p:nvSpPr>
        <p:spPr>
          <a:xfrm>
            <a:off x="2943068"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8" name="Oval 7"/>
          <p:cNvSpPr/>
          <p:nvPr/>
        </p:nvSpPr>
        <p:spPr>
          <a:xfrm>
            <a:off x="10032150"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9" name="Oval 8"/>
          <p:cNvSpPr/>
          <p:nvPr/>
        </p:nvSpPr>
        <p:spPr>
          <a:xfrm>
            <a:off x="431590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sp>
        <p:nvSpPr>
          <p:cNvPr id="10" name="Oval 9"/>
          <p:cNvSpPr/>
          <p:nvPr/>
        </p:nvSpPr>
        <p:spPr>
          <a:xfrm>
            <a:off x="865930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Observer</a:t>
            </a:r>
          </a:p>
        </p:txBody>
      </p:sp>
      <p:cxnSp>
        <p:nvCxnSpPr>
          <p:cNvPr id="15" name="Straight Arrow Connector 14"/>
          <p:cNvCxnSpPr>
            <a:endCxn id="6" idx="4"/>
          </p:cNvCxnSpPr>
          <p:nvPr/>
        </p:nvCxnSpPr>
        <p:spPr>
          <a:xfrm flipV="1">
            <a:off x="7480083" y="3132941"/>
            <a:ext cx="2207926"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288084" y="3132941"/>
            <a:ext cx="2147029"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0" idx="0"/>
          </p:cNvCxnSpPr>
          <p:nvPr/>
        </p:nvCxnSpPr>
        <p:spPr>
          <a:xfrm>
            <a:off x="7516309" y="4797976"/>
            <a:ext cx="2171700"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9" idx="0"/>
          </p:cNvCxnSpPr>
          <p:nvPr/>
        </p:nvCxnSpPr>
        <p:spPr>
          <a:xfrm flipH="1">
            <a:off x="5344609" y="4797976"/>
            <a:ext cx="2135474" cy="750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7" idx="6"/>
          </p:cNvCxnSpPr>
          <p:nvPr/>
        </p:nvCxnSpPr>
        <p:spPr>
          <a:xfrm flipH="1">
            <a:off x="5000468" y="4340776"/>
            <a:ext cx="137284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8" idx="2"/>
          </p:cNvCxnSpPr>
          <p:nvPr/>
        </p:nvCxnSpPr>
        <p:spPr>
          <a:xfrm>
            <a:off x="8659309" y="4340776"/>
            <a:ext cx="137284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060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fade">
                                      <p:cBhvr>
                                        <p:cTn id="7" dur="500"/>
                                        <p:tgtEl>
                                          <p:spTgt spid="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xEl>
                                              <p:pRg st="2" end="2"/>
                                            </p:txEl>
                                          </p:spTgt>
                                        </p:tgtEl>
                                        <p:attrNameLst>
                                          <p:attrName>style.visibility</p:attrName>
                                        </p:attrNameLst>
                                      </p:cBhvr>
                                      <p:to>
                                        <p:strVal val="visible"/>
                                      </p:to>
                                    </p:set>
                                    <p:animEffect transition="in" filter="fade">
                                      <p:cBhvr>
                                        <p:cTn id="12"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BLE Topology</a:t>
            </a:r>
          </a:p>
        </p:txBody>
      </p:sp>
      <p:sp>
        <p:nvSpPr>
          <p:cNvPr id="27" name="Content Placeholder 26"/>
          <p:cNvSpPr>
            <a:spLocks noGrp="1"/>
          </p:cNvSpPr>
          <p:nvPr>
            <p:ph idx="1"/>
          </p:nvPr>
        </p:nvSpPr>
        <p:spPr>
          <a:xfrm>
            <a:off x="131180" y="863444"/>
            <a:ext cx="11929641" cy="1355097"/>
          </a:xfrm>
        </p:spPr>
        <p:txBody>
          <a:bodyPr/>
          <a:lstStyle/>
          <a:p>
            <a:r>
              <a:rPr lang="en-IN" dirty="0"/>
              <a:t>Connections</a:t>
            </a:r>
          </a:p>
          <a:p>
            <a:pPr lvl="1"/>
            <a:r>
              <a:rPr lang="en-IN" dirty="0"/>
              <a:t>The connections topology works on the concept of master-slave configuration. </a:t>
            </a:r>
          </a:p>
          <a:p>
            <a:pPr lvl="1"/>
            <a:r>
              <a:rPr lang="en-IN" dirty="0"/>
              <a:t>The master will try to find out the connectable advertising packets. Once the advertisement is found, it will initiate the connection to the slave.</a:t>
            </a:r>
          </a:p>
          <a:p>
            <a:pPr marL="457200" lvl="1" indent="0">
              <a:buNone/>
            </a:pPr>
            <a:endParaRPr lang="en-IN" dirty="0"/>
          </a:p>
        </p:txBody>
      </p:sp>
      <p:sp>
        <p:nvSpPr>
          <p:cNvPr id="4" name="Rectangle 3"/>
          <p:cNvSpPr/>
          <p:nvPr/>
        </p:nvSpPr>
        <p:spPr>
          <a:xfrm>
            <a:off x="6433269" y="3883576"/>
            <a:ext cx="2286000" cy="91440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Master</a:t>
            </a:r>
          </a:p>
        </p:txBody>
      </p:sp>
      <p:sp>
        <p:nvSpPr>
          <p:cNvPr id="5" name="Oval 4"/>
          <p:cNvSpPr/>
          <p:nvPr/>
        </p:nvSpPr>
        <p:spPr>
          <a:xfrm>
            <a:off x="437586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6" name="Oval 5"/>
          <p:cNvSpPr/>
          <p:nvPr/>
        </p:nvSpPr>
        <p:spPr>
          <a:xfrm>
            <a:off x="871926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7" name="Oval 6"/>
          <p:cNvSpPr/>
          <p:nvPr/>
        </p:nvSpPr>
        <p:spPr>
          <a:xfrm>
            <a:off x="3003028"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8" name="Oval 7"/>
          <p:cNvSpPr/>
          <p:nvPr/>
        </p:nvSpPr>
        <p:spPr>
          <a:xfrm>
            <a:off x="10092110"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9" name="Oval 8"/>
          <p:cNvSpPr/>
          <p:nvPr/>
        </p:nvSpPr>
        <p:spPr>
          <a:xfrm>
            <a:off x="437586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10" name="Oval 9"/>
          <p:cNvSpPr/>
          <p:nvPr/>
        </p:nvSpPr>
        <p:spPr>
          <a:xfrm>
            <a:off x="871926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29" name="Content Placeholder 26"/>
          <p:cNvSpPr txBox="1">
            <a:spLocks/>
          </p:cNvSpPr>
          <p:nvPr/>
        </p:nvSpPr>
        <p:spPr>
          <a:xfrm>
            <a:off x="131180" y="2218541"/>
            <a:ext cx="3041729" cy="35826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dirty="0"/>
              <a:t>The master will take care of periodic data exchange.</a:t>
            </a:r>
          </a:p>
          <a:p>
            <a:pPr lvl="1"/>
            <a:r>
              <a:rPr lang="en-IN" dirty="0"/>
              <a:t>The slave(s) continuously sends the connectable advertising packets at regular interval.</a:t>
            </a:r>
          </a:p>
          <a:p>
            <a:pPr marL="457200" lvl="1" indent="0">
              <a:buNone/>
            </a:pPr>
            <a:endParaRPr lang="en-IN" dirty="0"/>
          </a:p>
          <a:p>
            <a:pPr lvl="1"/>
            <a:endParaRPr lang="en-IN" dirty="0"/>
          </a:p>
          <a:p>
            <a:pPr lvl="1"/>
            <a:endParaRPr lang="en-IN" dirty="0"/>
          </a:p>
          <a:p>
            <a:pPr marL="457200" lvl="1" indent="0">
              <a:buFont typeface="Wingdings 3" panose="05040102010807070707" pitchFamily="18" charset="2"/>
              <a:buNone/>
            </a:pPr>
            <a:endParaRPr lang="en-IN" dirty="0"/>
          </a:p>
        </p:txBody>
      </p:sp>
      <p:cxnSp>
        <p:nvCxnSpPr>
          <p:cNvPr id="11" name="Straight Arrow Connector 10"/>
          <p:cNvCxnSpPr>
            <a:stCxn id="4" idx="0"/>
            <a:endCxn id="6" idx="4"/>
          </p:cNvCxnSpPr>
          <p:nvPr/>
        </p:nvCxnSpPr>
        <p:spPr>
          <a:xfrm flipV="1">
            <a:off x="7576269" y="3132941"/>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0"/>
            <a:endCxn id="5" idx="4"/>
          </p:cNvCxnSpPr>
          <p:nvPr/>
        </p:nvCxnSpPr>
        <p:spPr>
          <a:xfrm flipH="1" flipV="1">
            <a:off x="5404569" y="3132941"/>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8" idx="2"/>
          </p:cNvCxnSpPr>
          <p:nvPr/>
        </p:nvCxnSpPr>
        <p:spPr>
          <a:xfrm>
            <a:off x="8719269" y="4340776"/>
            <a:ext cx="1372841"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2"/>
            <a:endCxn id="10" idx="0"/>
          </p:cNvCxnSpPr>
          <p:nvPr/>
        </p:nvCxnSpPr>
        <p:spPr>
          <a:xfrm>
            <a:off x="7576269" y="4797976"/>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2"/>
            <a:endCxn id="9" idx="0"/>
          </p:cNvCxnSpPr>
          <p:nvPr/>
        </p:nvCxnSpPr>
        <p:spPr>
          <a:xfrm flipH="1">
            <a:off x="5404569" y="4797976"/>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 idx="1"/>
            <a:endCxn id="7" idx="6"/>
          </p:cNvCxnSpPr>
          <p:nvPr/>
        </p:nvCxnSpPr>
        <p:spPr>
          <a:xfrm flipH="1">
            <a:off x="5060428" y="4340776"/>
            <a:ext cx="1372841"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87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fade">
                                      <p:cBhvr>
                                        <p:cTn id="12" dur="500"/>
                                        <p:tgtEl>
                                          <p:spTgt spid="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7">
                                            <p:txEl>
                                              <p:pRg st="2" end="2"/>
                                            </p:txEl>
                                          </p:spTgt>
                                        </p:tgtEl>
                                        <p:attrNameLst>
                                          <p:attrName>style.visibility</p:attrName>
                                        </p:attrNameLst>
                                      </p:cBhvr>
                                      <p:to>
                                        <p:strVal val="visible"/>
                                      </p:to>
                                    </p:set>
                                    <p:animEffect transition="in" filter="fade">
                                      <p:cBhvr>
                                        <p:cTn id="72" dur="500"/>
                                        <p:tgtEl>
                                          <p:spTgt spid="27">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Effect transition="in" filter="fade">
                                      <p:cBhvr>
                                        <p:cTn id="77" dur="500"/>
                                        <p:tgtEl>
                                          <p:spTgt spid="29">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xEl>
                                              <p:pRg st="1" end="1"/>
                                            </p:txEl>
                                          </p:spTgt>
                                        </p:tgtEl>
                                        <p:attrNameLst>
                                          <p:attrName>style.visibility</p:attrName>
                                        </p:attrNameLst>
                                      </p:cBhvr>
                                      <p:to>
                                        <p:strVal val="visible"/>
                                      </p:to>
                                    </p:set>
                                    <p:animEffect transition="in" filter="fade">
                                      <p:cBhvr>
                                        <p:cTn id="82"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4" grpId="0" animBg="1"/>
      <p:bldP spid="5" grpId="0" animBg="1"/>
      <p:bldP spid="6" grpId="0" animBg="1"/>
      <p:bldP spid="7" grpId="0" animBg="1"/>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BLE Topology</a:t>
            </a:r>
          </a:p>
        </p:txBody>
      </p:sp>
      <p:sp>
        <p:nvSpPr>
          <p:cNvPr id="27" name="Content Placeholder 26"/>
          <p:cNvSpPr>
            <a:spLocks noGrp="1"/>
          </p:cNvSpPr>
          <p:nvPr>
            <p:ph idx="1"/>
          </p:nvPr>
        </p:nvSpPr>
        <p:spPr>
          <a:xfrm>
            <a:off x="131180" y="863444"/>
            <a:ext cx="11929641" cy="1355097"/>
          </a:xfrm>
        </p:spPr>
        <p:txBody>
          <a:bodyPr/>
          <a:lstStyle/>
          <a:p>
            <a:r>
              <a:rPr lang="en-IN" dirty="0"/>
              <a:t>Connections</a:t>
            </a:r>
          </a:p>
          <a:p>
            <a:pPr lvl="1"/>
            <a:r>
              <a:rPr lang="en-IN" dirty="0"/>
              <a:t>Once the slave is connected, the event is called connection event.</a:t>
            </a:r>
          </a:p>
          <a:p>
            <a:pPr lvl="1"/>
            <a:r>
              <a:rPr lang="en-IN" dirty="0"/>
              <a:t>In this topology, the device will work whenever required. For the remaining time the device is in sleep mode.</a:t>
            </a:r>
          </a:p>
          <a:p>
            <a:pPr lvl="1"/>
            <a:r>
              <a:rPr lang="en-IN" dirty="0"/>
              <a:t>This provides power saving during the communication.</a:t>
            </a:r>
          </a:p>
          <a:p>
            <a:pPr marL="457200" lvl="1" indent="0">
              <a:buNone/>
            </a:pPr>
            <a:endParaRPr lang="en-IN" dirty="0"/>
          </a:p>
        </p:txBody>
      </p:sp>
      <p:sp>
        <p:nvSpPr>
          <p:cNvPr id="4" name="Rectangle 3"/>
          <p:cNvSpPr/>
          <p:nvPr/>
        </p:nvSpPr>
        <p:spPr>
          <a:xfrm>
            <a:off x="6433269" y="3883576"/>
            <a:ext cx="2286000" cy="91440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Master</a:t>
            </a:r>
          </a:p>
        </p:txBody>
      </p:sp>
      <p:sp>
        <p:nvSpPr>
          <p:cNvPr id="5" name="Oval 4"/>
          <p:cNvSpPr/>
          <p:nvPr/>
        </p:nvSpPr>
        <p:spPr>
          <a:xfrm>
            <a:off x="437586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6" name="Oval 5"/>
          <p:cNvSpPr/>
          <p:nvPr/>
        </p:nvSpPr>
        <p:spPr>
          <a:xfrm>
            <a:off x="8719269" y="221854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7" name="Oval 6"/>
          <p:cNvSpPr/>
          <p:nvPr/>
        </p:nvSpPr>
        <p:spPr>
          <a:xfrm>
            <a:off x="3003028"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8" name="Oval 7"/>
          <p:cNvSpPr/>
          <p:nvPr/>
        </p:nvSpPr>
        <p:spPr>
          <a:xfrm>
            <a:off x="10092110" y="3883576"/>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9" name="Oval 8"/>
          <p:cNvSpPr/>
          <p:nvPr/>
        </p:nvSpPr>
        <p:spPr>
          <a:xfrm>
            <a:off x="437586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10" name="Oval 9"/>
          <p:cNvSpPr/>
          <p:nvPr/>
        </p:nvSpPr>
        <p:spPr>
          <a:xfrm>
            <a:off x="8719269" y="5548611"/>
            <a:ext cx="2057400" cy="914400"/>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Slave</a:t>
            </a:r>
          </a:p>
          <a:p>
            <a:pPr algn="ctr"/>
            <a:r>
              <a:rPr lang="en-IN" dirty="0"/>
              <a:t>(Peripheral)</a:t>
            </a:r>
          </a:p>
        </p:txBody>
      </p:sp>
      <p:sp>
        <p:nvSpPr>
          <p:cNvPr id="29" name="Content Placeholder 26"/>
          <p:cNvSpPr txBox="1">
            <a:spLocks/>
          </p:cNvSpPr>
          <p:nvPr/>
        </p:nvSpPr>
        <p:spPr>
          <a:xfrm>
            <a:off x="131180" y="2248521"/>
            <a:ext cx="3041729" cy="35826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dirty="0"/>
              <a:t>However, during the sleep mode also the connection remains present.</a:t>
            </a:r>
          </a:p>
          <a:p>
            <a:pPr lvl="1"/>
            <a:r>
              <a:rPr lang="en-IN" dirty="0"/>
              <a:t>But the data will be transferred after the device invokes.</a:t>
            </a:r>
          </a:p>
        </p:txBody>
      </p:sp>
      <p:cxnSp>
        <p:nvCxnSpPr>
          <p:cNvPr id="11" name="Straight Arrow Connector 10"/>
          <p:cNvCxnSpPr>
            <a:stCxn id="4" idx="0"/>
            <a:endCxn id="6" idx="4"/>
          </p:cNvCxnSpPr>
          <p:nvPr/>
        </p:nvCxnSpPr>
        <p:spPr>
          <a:xfrm flipV="1">
            <a:off x="7576269" y="3132941"/>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0"/>
            <a:endCxn id="5" idx="4"/>
          </p:cNvCxnSpPr>
          <p:nvPr/>
        </p:nvCxnSpPr>
        <p:spPr>
          <a:xfrm flipH="1" flipV="1">
            <a:off x="5404569" y="3132941"/>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8" idx="2"/>
          </p:cNvCxnSpPr>
          <p:nvPr/>
        </p:nvCxnSpPr>
        <p:spPr>
          <a:xfrm>
            <a:off x="8719269" y="4340776"/>
            <a:ext cx="1372841"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2"/>
            <a:endCxn id="10" idx="0"/>
          </p:cNvCxnSpPr>
          <p:nvPr/>
        </p:nvCxnSpPr>
        <p:spPr>
          <a:xfrm>
            <a:off x="7576269" y="4797976"/>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2"/>
            <a:endCxn id="9" idx="0"/>
          </p:cNvCxnSpPr>
          <p:nvPr/>
        </p:nvCxnSpPr>
        <p:spPr>
          <a:xfrm flipH="1">
            <a:off x="5404569" y="4797976"/>
            <a:ext cx="2171700" cy="75063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 idx="1"/>
            <a:endCxn id="7" idx="6"/>
          </p:cNvCxnSpPr>
          <p:nvPr/>
        </p:nvCxnSpPr>
        <p:spPr>
          <a:xfrm flipH="1">
            <a:off x="5060428" y="4340776"/>
            <a:ext cx="1372841"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07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fade">
                                      <p:cBhvr>
                                        <p:cTn id="7" dur="500"/>
                                        <p:tgtEl>
                                          <p:spTgt spid="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xEl>
                                              <p:pRg st="2" end="2"/>
                                            </p:txEl>
                                          </p:spTgt>
                                        </p:tgtEl>
                                        <p:attrNameLst>
                                          <p:attrName>style.visibility</p:attrName>
                                        </p:attrNameLst>
                                      </p:cBhvr>
                                      <p:to>
                                        <p:strVal val="visible"/>
                                      </p:to>
                                    </p:set>
                                    <p:animEffect transition="in" filter="fade">
                                      <p:cBhvr>
                                        <p:cTn id="12" dur="500"/>
                                        <p:tgtEl>
                                          <p:spTgt spid="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animEffect transition="in" filter="fade">
                                      <p:cBhvr>
                                        <p:cTn id="17" dur="500"/>
                                        <p:tgtEl>
                                          <p:spTgt spid="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fade">
                                      <p:cBhvr>
                                        <p:cTn id="22" dur="500"/>
                                        <p:tgtEl>
                                          <p:spTgt spid="2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fade">
                                      <p:cBhvr>
                                        <p:cTn id="27"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Light Fidelity (Li-Fi)</a:t>
            </a:r>
          </a:p>
        </p:txBody>
      </p:sp>
      <p:sp>
        <p:nvSpPr>
          <p:cNvPr id="3" name="Content Placeholder 2"/>
          <p:cNvSpPr>
            <a:spLocks noGrp="1"/>
          </p:cNvSpPr>
          <p:nvPr>
            <p:ph idx="1"/>
          </p:nvPr>
        </p:nvSpPr>
        <p:spPr/>
        <p:txBody>
          <a:bodyPr/>
          <a:lstStyle/>
          <a:p>
            <a:r>
              <a:rPr lang="en-IN" dirty="0"/>
              <a:t>The Li-Fi is fastest communication protocol right now among all existing protocols.</a:t>
            </a:r>
          </a:p>
          <a:p>
            <a:r>
              <a:rPr lang="en-IN" dirty="0"/>
              <a:t>The symbol of Li-Fi is as shown in the figure.</a:t>
            </a:r>
          </a:p>
          <a:p>
            <a:r>
              <a:rPr lang="en-IN" dirty="0"/>
              <a:t>It gives the following solutions to the problems which one can face during the use of the Wi-Fi.</a:t>
            </a:r>
          </a:p>
          <a:p>
            <a:pPr lvl="1"/>
            <a:r>
              <a:rPr lang="en-IN" dirty="0"/>
              <a:t>More security than Wi-Fi.</a:t>
            </a:r>
          </a:p>
          <a:p>
            <a:pPr lvl="1"/>
            <a:r>
              <a:rPr lang="en-IN" dirty="0"/>
              <a:t>More available bandwidth to the connected devices or </a:t>
            </a:r>
            <a:r>
              <a:rPr lang="en-IN" dirty="0" err="1"/>
              <a:t>equipments</a:t>
            </a:r>
            <a:r>
              <a:rPr lang="en-IN" dirty="0"/>
              <a:t>.</a:t>
            </a:r>
          </a:p>
          <a:p>
            <a:pPr lvl="1"/>
            <a:r>
              <a:rPr lang="en-IN" dirty="0"/>
              <a:t>Less/No congestion when more number of devices connected.</a:t>
            </a:r>
          </a:p>
          <a:p>
            <a:r>
              <a:rPr lang="en-IN" dirty="0"/>
              <a:t>Note that the Li-Fi has phenomenal speed of 224GBps which is fastest among all.</a:t>
            </a:r>
          </a:p>
        </p:txBody>
      </p:sp>
      <p:pic>
        <p:nvPicPr>
          <p:cNvPr id="2050" name="Picture 2" descr="Everything you need to know about Li-Fi | WeSeeN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658726"/>
            <a:ext cx="4572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33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Li-Fi Working</a:t>
            </a:r>
          </a:p>
        </p:txBody>
      </p:sp>
      <p:sp>
        <p:nvSpPr>
          <p:cNvPr id="64" name="Content Placeholder 63"/>
          <p:cNvSpPr>
            <a:spLocks noGrp="1"/>
          </p:cNvSpPr>
          <p:nvPr>
            <p:ph idx="1"/>
          </p:nvPr>
        </p:nvSpPr>
        <p:spPr>
          <a:xfrm>
            <a:off x="131181" y="759269"/>
            <a:ext cx="9501172" cy="819801"/>
          </a:xfrm>
        </p:spPr>
        <p:txBody>
          <a:bodyPr/>
          <a:lstStyle/>
          <a:p>
            <a:r>
              <a:rPr lang="en-IN" dirty="0"/>
              <a:t>The server wants to transmit the data to the receiver with very high speed. The server is either connected to internet or intranet.</a:t>
            </a:r>
          </a:p>
        </p:txBody>
      </p:sp>
      <p:grpSp>
        <p:nvGrpSpPr>
          <p:cNvPr id="13" name="Group 12"/>
          <p:cNvGrpSpPr/>
          <p:nvPr/>
        </p:nvGrpSpPr>
        <p:grpSpPr>
          <a:xfrm>
            <a:off x="8076993" y="4586690"/>
            <a:ext cx="3807502" cy="1993692"/>
            <a:chOff x="8076993" y="4586690"/>
            <a:chExt cx="3807502" cy="1993692"/>
          </a:xfrm>
        </p:grpSpPr>
        <p:sp>
          <p:nvSpPr>
            <p:cNvPr id="14" name="Rectangle 13"/>
            <p:cNvSpPr/>
            <p:nvPr/>
          </p:nvSpPr>
          <p:spPr>
            <a:xfrm>
              <a:off x="8076993" y="4586690"/>
              <a:ext cx="3807502" cy="199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8233525" y="4719779"/>
              <a:ext cx="1627369" cy="369332"/>
            </a:xfrm>
            <a:prstGeom prst="rect">
              <a:avLst/>
            </a:prstGeom>
            <a:noFill/>
          </p:spPr>
          <p:txBody>
            <a:bodyPr wrap="none" rtlCol="0">
              <a:spAutoFit/>
            </a:bodyPr>
            <a:lstStyle/>
            <a:p>
              <a:r>
                <a:rPr lang="en-IN" dirty="0"/>
                <a:t>Receiver dongle</a:t>
              </a:r>
            </a:p>
          </p:txBody>
        </p:sp>
      </p:grpSp>
      <p:grpSp>
        <p:nvGrpSpPr>
          <p:cNvPr id="16" name="Group 15"/>
          <p:cNvGrpSpPr/>
          <p:nvPr/>
        </p:nvGrpSpPr>
        <p:grpSpPr>
          <a:xfrm>
            <a:off x="1589631" y="4586990"/>
            <a:ext cx="3807502" cy="1993692"/>
            <a:chOff x="1589631" y="4586990"/>
            <a:chExt cx="3807502" cy="1993692"/>
          </a:xfrm>
        </p:grpSpPr>
        <p:sp>
          <p:nvSpPr>
            <p:cNvPr id="17" name="Rectangle 16"/>
            <p:cNvSpPr/>
            <p:nvPr/>
          </p:nvSpPr>
          <p:spPr>
            <a:xfrm>
              <a:off x="1589631" y="4586990"/>
              <a:ext cx="3807502" cy="199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1746163" y="4720079"/>
              <a:ext cx="1627369" cy="369332"/>
            </a:xfrm>
            <a:prstGeom prst="rect">
              <a:avLst/>
            </a:prstGeom>
            <a:noFill/>
          </p:spPr>
          <p:txBody>
            <a:bodyPr wrap="none" rtlCol="0">
              <a:spAutoFit/>
            </a:bodyPr>
            <a:lstStyle/>
            <a:p>
              <a:r>
                <a:rPr lang="en-IN" dirty="0"/>
                <a:t>Receiver dongle</a:t>
              </a:r>
            </a:p>
          </p:txBody>
        </p:sp>
      </p:grpSp>
      <p:sp>
        <p:nvSpPr>
          <p:cNvPr id="19" name="Rectangle 18"/>
          <p:cNvSpPr/>
          <p:nvPr/>
        </p:nvSpPr>
        <p:spPr>
          <a:xfrm>
            <a:off x="3804612" y="4720079"/>
            <a:ext cx="1371600" cy="6400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Photo</a:t>
            </a:r>
          </a:p>
          <a:p>
            <a:pPr algn="ctr"/>
            <a:r>
              <a:rPr lang="en-IN" dirty="0"/>
              <a:t>Detector</a:t>
            </a:r>
          </a:p>
        </p:txBody>
      </p:sp>
      <p:sp>
        <p:nvSpPr>
          <p:cNvPr id="20" name="Rectangle 19"/>
          <p:cNvSpPr/>
          <p:nvPr/>
        </p:nvSpPr>
        <p:spPr>
          <a:xfrm>
            <a:off x="3714558" y="57444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Amplification &amp; Processing</a:t>
            </a:r>
          </a:p>
        </p:txBody>
      </p:sp>
      <p:sp>
        <p:nvSpPr>
          <p:cNvPr id="21" name="Rectangle 20"/>
          <p:cNvSpPr/>
          <p:nvPr/>
        </p:nvSpPr>
        <p:spPr>
          <a:xfrm>
            <a:off x="1746163" y="57444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Received App Data</a:t>
            </a:r>
          </a:p>
        </p:txBody>
      </p:sp>
      <p:cxnSp>
        <p:nvCxnSpPr>
          <p:cNvPr id="22" name="Straight Arrow Connector 21"/>
          <p:cNvCxnSpPr>
            <a:stCxn id="19" idx="2"/>
            <a:endCxn id="20" idx="0"/>
          </p:cNvCxnSpPr>
          <p:nvPr/>
        </p:nvCxnSpPr>
        <p:spPr>
          <a:xfrm>
            <a:off x="4490412" y="5360159"/>
            <a:ext cx="1" cy="3843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1"/>
            <a:endCxn id="21" idx="3"/>
          </p:cNvCxnSpPr>
          <p:nvPr/>
        </p:nvCxnSpPr>
        <p:spPr>
          <a:xfrm flipH="1">
            <a:off x="3297872" y="6097781"/>
            <a:ext cx="4166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8" descr="Iphone Clipart Iphone Template - Transparent Mobile Phone Icon , Transparent  Cartoon - Jing.f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25" y="4586990"/>
            <a:ext cx="1116573" cy="19933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stCxn id="21" idx="1"/>
          </p:cNvCxnSpPr>
          <p:nvPr/>
        </p:nvCxnSpPr>
        <p:spPr>
          <a:xfrm flipH="1">
            <a:off x="1382798" y="6097781"/>
            <a:ext cx="3633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291974" y="4719779"/>
            <a:ext cx="1371600" cy="6400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Photo</a:t>
            </a:r>
          </a:p>
          <a:p>
            <a:pPr algn="ctr"/>
            <a:r>
              <a:rPr lang="en-IN" dirty="0"/>
              <a:t>Detector</a:t>
            </a:r>
          </a:p>
        </p:txBody>
      </p:sp>
      <p:sp>
        <p:nvSpPr>
          <p:cNvPr id="27" name="Rectangle 26"/>
          <p:cNvSpPr/>
          <p:nvPr/>
        </p:nvSpPr>
        <p:spPr>
          <a:xfrm>
            <a:off x="10201920" y="57441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Amplification &amp; Processing</a:t>
            </a:r>
          </a:p>
        </p:txBody>
      </p:sp>
      <p:sp>
        <p:nvSpPr>
          <p:cNvPr id="28" name="Rectangle 27"/>
          <p:cNvSpPr/>
          <p:nvPr/>
        </p:nvSpPr>
        <p:spPr>
          <a:xfrm>
            <a:off x="8233525" y="57441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Received App Data</a:t>
            </a:r>
          </a:p>
        </p:txBody>
      </p:sp>
      <p:cxnSp>
        <p:nvCxnSpPr>
          <p:cNvPr id="29" name="Straight Arrow Connector 28"/>
          <p:cNvCxnSpPr>
            <a:stCxn id="26" idx="2"/>
            <a:endCxn id="27" idx="0"/>
          </p:cNvCxnSpPr>
          <p:nvPr/>
        </p:nvCxnSpPr>
        <p:spPr>
          <a:xfrm>
            <a:off x="10977774" y="5359859"/>
            <a:ext cx="1" cy="3843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1"/>
            <a:endCxn id="28" idx="3"/>
          </p:cNvCxnSpPr>
          <p:nvPr/>
        </p:nvCxnSpPr>
        <p:spPr>
          <a:xfrm flipH="1">
            <a:off x="9785234" y="6097481"/>
            <a:ext cx="4166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1"/>
          </p:cNvCxnSpPr>
          <p:nvPr/>
        </p:nvCxnSpPr>
        <p:spPr>
          <a:xfrm flipH="1">
            <a:off x="7870160" y="6097481"/>
            <a:ext cx="3633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10" descr="laptop-silhouette-rooweb-clipart | Cesi Pagano &amp; Associ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966" y="5089111"/>
            <a:ext cx="2514600" cy="16269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79517" y="3829821"/>
            <a:ext cx="889987" cy="369332"/>
          </a:xfrm>
          <a:prstGeom prst="rect">
            <a:avLst/>
          </a:prstGeom>
          <a:noFill/>
          <a:ln>
            <a:solidFill>
              <a:schemeClr val="tx1"/>
            </a:solidFill>
          </a:ln>
        </p:spPr>
        <p:txBody>
          <a:bodyPr wrap="none" rtlCol="0">
            <a:spAutoFit/>
          </a:bodyPr>
          <a:lstStyle/>
          <a:p>
            <a:r>
              <a:rPr lang="en-IN" dirty="0"/>
              <a:t>Internet</a:t>
            </a:r>
          </a:p>
        </p:txBody>
      </p:sp>
      <p:sp>
        <p:nvSpPr>
          <p:cNvPr id="34" name="TextBox 33"/>
          <p:cNvSpPr txBox="1"/>
          <p:nvPr/>
        </p:nvSpPr>
        <p:spPr>
          <a:xfrm>
            <a:off x="509360" y="3169395"/>
            <a:ext cx="760144" cy="369332"/>
          </a:xfrm>
          <a:prstGeom prst="rect">
            <a:avLst/>
          </a:prstGeom>
          <a:noFill/>
          <a:ln>
            <a:solidFill>
              <a:schemeClr val="tx1"/>
            </a:solidFill>
          </a:ln>
        </p:spPr>
        <p:txBody>
          <a:bodyPr wrap="none" rtlCol="0">
            <a:spAutoFit/>
          </a:bodyPr>
          <a:lstStyle/>
          <a:p>
            <a:r>
              <a:rPr lang="en-IN" dirty="0"/>
              <a:t>Server</a:t>
            </a:r>
          </a:p>
        </p:txBody>
      </p:sp>
      <p:sp>
        <p:nvSpPr>
          <p:cNvPr id="35" name="TextBox 34"/>
          <p:cNvSpPr txBox="1"/>
          <p:nvPr/>
        </p:nvSpPr>
        <p:spPr>
          <a:xfrm>
            <a:off x="2066166" y="3030896"/>
            <a:ext cx="1114408" cy="646331"/>
          </a:xfrm>
          <a:prstGeom prst="rect">
            <a:avLst/>
          </a:prstGeom>
          <a:noFill/>
          <a:ln>
            <a:solidFill>
              <a:schemeClr val="tx1"/>
            </a:solidFill>
          </a:ln>
        </p:spPr>
        <p:txBody>
          <a:bodyPr wrap="none" rtlCol="0">
            <a:spAutoFit/>
          </a:bodyPr>
          <a:lstStyle/>
          <a:p>
            <a:r>
              <a:rPr lang="en-IN" dirty="0"/>
              <a:t>Streaming</a:t>
            </a:r>
          </a:p>
          <a:p>
            <a:pPr algn="ctr"/>
            <a:r>
              <a:rPr lang="en-IN" dirty="0"/>
              <a:t>Content</a:t>
            </a:r>
          </a:p>
        </p:txBody>
      </p:sp>
      <p:grpSp>
        <p:nvGrpSpPr>
          <p:cNvPr id="36" name="Group 35"/>
          <p:cNvGrpSpPr/>
          <p:nvPr/>
        </p:nvGrpSpPr>
        <p:grpSpPr>
          <a:xfrm>
            <a:off x="2242759" y="3783521"/>
            <a:ext cx="756938" cy="656333"/>
            <a:chOff x="2242759" y="3783521"/>
            <a:chExt cx="756938" cy="656333"/>
          </a:xfrm>
        </p:grpSpPr>
        <p:sp>
          <p:nvSpPr>
            <p:cNvPr id="37" name="Rectangle 36"/>
            <p:cNvSpPr/>
            <p:nvPr/>
          </p:nvSpPr>
          <p:spPr>
            <a:xfrm>
              <a:off x="2242759" y="3783521"/>
              <a:ext cx="756938" cy="6100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14" descr="Power Symbol 4 Icon - Free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068" y="38212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2242759" y="4070522"/>
              <a:ext cx="756938" cy="369332"/>
            </a:xfrm>
            <a:prstGeom prst="rect">
              <a:avLst/>
            </a:prstGeom>
            <a:noFill/>
          </p:spPr>
          <p:txBody>
            <a:bodyPr wrap="none" rtlCol="0">
              <a:spAutoFit/>
            </a:bodyPr>
            <a:lstStyle/>
            <a:p>
              <a:r>
                <a:rPr lang="en-IN" dirty="0"/>
                <a:t>Power</a:t>
              </a:r>
            </a:p>
          </p:txBody>
        </p:sp>
      </p:grpSp>
      <p:grpSp>
        <p:nvGrpSpPr>
          <p:cNvPr id="40" name="Group 39"/>
          <p:cNvGrpSpPr/>
          <p:nvPr/>
        </p:nvGrpSpPr>
        <p:grpSpPr>
          <a:xfrm>
            <a:off x="4058735" y="3186633"/>
            <a:ext cx="7017804" cy="613476"/>
            <a:chOff x="4058735" y="3186633"/>
            <a:chExt cx="7017804" cy="613476"/>
          </a:xfrm>
        </p:grpSpPr>
        <p:cxnSp>
          <p:nvCxnSpPr>
            <p:cNvPr id="41" name="Straight Connector 40"/>
            <p:cNvCxnSpPr/>
            <p:nvPr/>
          </p:nvCxnSpPr>
          <p:spPr>
            <a:xfrm>
              <a:off x="10864271" y="3359159"/>
              <a:ext cx="0" cy="42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62" idx="3"/>
            </p:cNvCxnSpPr>
            <p:nvPr/>
          </p:nvCxnSpPr>
          <p:spPr>
            <a:xfrm>
              <a:off x="4058735" y="3358325"/>
              <a:ext cx="6803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072235" y="3186633"/>
              <a:ext cx="7004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074546" y="3187461"/>
              <a:ext cx="0" cy="612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372802" y="3356135"/>
              <a:ext cx="0" cy="42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594650" y="3365365"/>
              <a:ext cx="0" cy="42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a:stCxn id="34" idx="3"/>
            <a:endCxn id="35" idx="1"/>
          </p:cNvCxnSpPr>
          <p:nvPr/>
        </p:nvCxnSpPr>
        <p:spPr>
          <a:xfrm>
            <a:off x="1269504" y="3354061"/>
            <a:ext cx="796662"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269504" y="3354061"/>
            <a:ext cx="398331" cy="660426"/>
            <a:chOff x="1269504" y="3354061"/>
            <a:chExt cx="398331" cy="660426"/>
          </a:xfrm>
        </p:grpSpPr>
        <p:cxnSp>
          <p:nvCxnSpPr>
            <p:cNvPr id="49" name="Straight Connector 48"/>
            <p:cNvCxnSpPr/>
            <p:nvPr/>
          </p:nvCxnSpPr>
          <p:spPr>
            <a:xfrm>
              <a:off x="1667835" y="3354061"/>
              <a:ext cx="0" cy="6604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3"/>
            </p:cNvCxnSpPr>
            <p:nvPr/>
          </p:nvCxnSpPr>
          <p:spPr>
            <a:xfrm>
              <a:off x="1269504" y="4014487"/>
              <a:ext cx="3983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p:cNvCxnSpPr>
            <a:stCxn id="35" idx="3"/>
          </p:cNvCxnSpPr>
          <p:nvPr/>
        </p:nvCxnSpPr>
        <p:spPr>
          <a:xfrm flipV="1">
            <a:off x="3180574" y="3354061"/>
            <a:ext cx="325641"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999696" y="3681490"/>
            <a:ext cx="786384" cy="407047"/>
            <a:chOff x="2999696" y="3681490"/>
            <a:chExt cx="786384" cy="407047"/>
          </a:xfrm>
        </p:grpSpPr>
        <p:cxnSp>
          <p:nvCxnSpPr>
            <p:cNvPr id="53" name="Straight Connector 52"/>
            <p:cNvCxnSpPr/>
            <p:nvPr/>
          </p:nvCxnSpPr>
          <p:spPr>
            <a:xfrm flipV="1">
              <a:off x="2999696" y="4082097"/>
              <a:ext cx="78638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2" idx="2"/>
            </p:cNvCxnSpPr>
            <p:nvPr/>
          </p:nvCxnSpPr>
          <p:spPr>
            <a:xfrm flipH="1">
              <a:off x="3782475" y="3681490"/>
              <a:ext cx="1" cy="4070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240756" y="3600896"/>
            <a:ext cx="1238566" cy="646331"/>
            <a:chOff x="4240756" y="3600896"/>
            <a:chExt cx="1238566" cy="646331"/>
          </a:xfrm>
        </p:grpSpPr>
        <p:pic>
          <p:nvPicPr>
            <p:cNvPr id="56" name="Picture 12" descr="Page Not Found | DK Find Ou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09" t="16841" r="9251" b="8405"/>
            <a:stretch/>
          </p:blipFill>
          <p:spPr bwMode="auto">
            <a:xfrm rot="10800000">
              <a:off x="4240756" y="3788743"/>
              <a:ext cx="499311" cy="4572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788107" y="3600896"/>
              <a:ext cx="691215" cy="646331"/>
            </a:xfrm>
            <a:prstGeom prst="rect">
              <a:avLst/>
            </a:prstGeom>
            <a:noFill/>
          </p:spPr>
          <p:txBody>
            <a:bodyPr wrap="none" rtlCol="0">
              <a:spAutoFit/>
            </a:bodyPr>
            <a:lstStyle/>
            <a:p>
              <a:pPr algn="ctr"/>
              <a:r>
                <a:rPr lang="en-IN" dirty="0"/>
                <a:t>LED</a:t>
              </a:r>
            </a:p>
            <a:p>
              <a:pPr algn="ctr"/>
              <a:r>
                <a:rPr lang="en-IN" dirty="0"/>
                <a:t>Lamp</a:t>
              </a:r>
            </a:p>
          </p:txBody>
        </p:sp>
      </p:grpSp>
      <p:grpSp>
        <p:nvGrpSpPr>
          <p:cNvPr id="58" name="Group 57"/>
          <p:cNvGrpSpPr/>
          <p:nvPr/>
        </p:nvGrpSpPr>
        <p:grpSpPr>
          <a:xfrm>
            <a:off x="10728118" y="3594429"/>
            <a:ext cx="1214451" cy="649170"/>
            <a:chOff x="10728118" y="3594429"/>
            <a:chExt cx="1214451" cy="649170"/>
          </a:xfrm>
        </p:grpSpPr>
        <p:pic>
          <p:nvPicPr>
            <p:cNvPr id="59" name="Picture 12" descr="Page Not Found | DK Find Ou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09" t="16841" r="9251" b="8405"/>
            <a:stretch/>
          </p:blipFill>
          <p:spPr bwMode="auto">
            <a:xfrm rot="10800000">
              <a:off x="10728118" y="3786399"/>
              <a:ext cx="499311" cy="45720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1251354" y="3594429"/>
              <a:ext cx="691215" cy="646331"/>
            </a:xfrm>
            <a:prstGeom prst="rect">
              <a:avLst/>
            </a:prstGeom>
            <a:noFill/>
          </p:spPr>
          <p:txBody>
            <a:bodyPr wrap="none" rtlCol="0">
              <a:spAutoFit/>
            </a:bodyPr>
            <a:lstStyle/>
            <a:p>
              <a:pPr algn="ctr"/>
              <a:r>
                <a:rPr lang="en-IN" dirty="0"/>
                <a:t>LED</a:t>
              </a:r>
            </a:p>
            <a:p>
              <a:pPr algn="ctr"/>
              <a:r>
                <a:rPr lang="en-IN" dirty="0"/>
                <a:t>Lamp</a:t>
              </a:r>
            </a:p>
          </p:txBody>
        </p:sp>
      </p:grpSp>
      <p:grpSp>
        <p:nvGrpSpPr>
          <p:cNvPr id="61" name="Group 60"/>
          <p:cNvGrpSpPr/>
          <p:nvPr/>
        </p:nvGrpSpPr>
        <p:grpSpPr>
          <a:xfrm>
            <a:off x="3472164" y="3035159"/>
            <a:ext cx="598242" cy="646331"/>
            <a:chOff x="3472164" y="3035159"/>
            <a:chExt cx="598242" cy="646331"/>
          </a:xfrm>
        </p:grpSpPr>
        <p:sp>
          <p:nvSpPr>
            <p:cNvPr id="62" name="Rectangle 61"/>
            <p:cNvSpPr/>
            <p:nvPr/>
          </p:nvSpPr>
          <p:spPr>
            <a:xfrm>
              <a:off x="3506215" y="3035159"/>
              <a:ext cx="552521" cy="646331"/>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3" name="TextBox 62"/>
            <p:cNvSpPr txBox="1"/>
            <p:nvPr/>
          </p:nvSpPr>
          <p:spPr>
            <a:xfrm>
              <a:off x="3472164" y="3091726"/>
              <a:ext cx="598242" cy="523220"/>
            </a:xfrm>
            <a:prstGeom prst="rect">
              <a:avLst/>
            </a:prstGeom>
            <a:noFill/>
          </p:spPr>
          <p:txBody>
            <a:bodyPr wrap="none" rtlCol="0">
              <a:spAutoFit/>
            </a:bodyPr>
            <a:lstStyle/>
            <a:p>
              <a:pPr algn="ctr"/>
              <a:r>
                <a:rPr lang="en-IN" sz="1400" dirty="0"/>
                <a:t>Lamp</a:t>
              </a:r>
            </a:p>
            <a:p>
              <a:pPr algn="ctr"/>
              <a:r>
                <a:rPr lang="en-IN" sz="1400" dirty="0"/>
                <a:t>Driver</a:t>
              </a:r>
            </a:p>
          </p:txBody>
        </p:sp>
      </p:grpSp>
      <p:sp>
        <p:nvSpPr>
          <p:cNvPr id="65" name="Content Placeholder 63"/>
          <p:cNvSpPr txBox="1">
            <a:spLocks/>
          </p:cNvSpPr>
          <p:nvPr/>
        </p:nvSpPr>
        <p:spPr>
          <a:xfrm>
            <a:off x="131181" y="1490934"/>
            <a:ext cx="11964363" cy="137015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server connected to the internet generates a data which is converted into streaming content.</a:t>
            </a:r>
          </a:p>
          <a:p>
            <a:r>
              <a:rPr lang="en-IN" dirty="0"/>
              <a:t>The streaming content is given to Lamp driver which is powered by external source.</a:t>
            </a:r>
          </a:p>
        </p:txBody>
      </p:sp>
    </p:spTree>
    <p:extLst>
      <p:ext uri="{BB962C8B-B14F-4D97-AF65-F5344CB8AC3E}">
        <p14:creationId xmlns:p14="http://schemas.microsoft.com/office/powerpoint/2010/main" val="1462833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9"/>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9"/>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9"/>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9"/>
                                          </p:stCondLst>
                                        </p:cTn>
                                        <p:tgtEl>
                                          <p:spTgt spid="2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9"/>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9"/>
                                          </p:stCondLst>
                                        </p:cTn>
                                        <p:tgtEl>
                                          <p:spTgt spid="2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9"/>
                                          </p:stCondLst>
                                        </p:cTn>
                                        <p:tgtEl>
                                          <p:spTgt spid="2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9"/>
                                          </p:stCondLst>
                                        </p:cTn>
                                        <p:tgtEl>
                                          <p:spTgt spid="2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9"/>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9"/>
                                          </p:stCondLst>
                                        </p:cTn>
                                        <p:tgtEl>
                                          <p:spTgt spid="2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9"/>
                                          </p:stCondLst>
                                        </p:cTn>
                                        <p:tgtEl>
                                          <p:spTgt spid="2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9"/>
                                          </p:stCondLst>
                                        </p:cTn>
                                        <p:tgtEl>
                                          <p:spTgt spid="2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9"/>
                                          </p:stCondLst>
                                        </p:cTn>
                                        <p:tgtEl>
                                          <p:spTgt spid="2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9"/>
                                          </p:stCondLst>
                                        </p:cTn>
                                        <p:tgtEl>
                                          <p:spTgt spid="3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9"/>
                                          </p:stCondLst>
                                        </p:cTn>
                                        <p:tgtEl>
                                          <p:spTgt spid="3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9"/>
                                          </p:stCondLst>
                                        </p:cTn>
                                        <p:tgtEl>
                                          <p:spTgt spid="3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9"/>
                                          </p:stCondLst>
                                        </p:cTn>
                                        <p:tgtEl>
                                          <p:spTgt spid="5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9"/>
                                          </p:stCondLst>
                                        </p:cTn>
                                        <p:tgtEl>
                                          <p:spTgt spid="4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9"/>
                                          </p:stCondLst>
                                        </p:cTn>
                                        <p:tgtEl>
                                          <p:spTgt spid="5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
                                            <p:txEl>
                                              <p:pRg st="0" end="0"/>
                                            </p:txEl>
                                          </p:spTgt>
                                        </p:tgtEl>
                                        <p:attrNameLst>
                                          <p:attrName>style.visibility</p:attrName>
                                        </p:attrNameLst>
                                      </p:cBhvr>
                                      <p:to>
                                        <p:strVal val="visible"/>
                                      </p:to>
                                    </p:set>
                                    <p:animEffect transition="in" filter="fade">
                                      <p:cBhvr>
                                        <p:cTn id="47" dur="500"/>
                                        <p:tgtEl>
                                          <p:spTgt spid="6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xEl>
                                              <p:pRg st="0" end="0"/>
                                            </p:txEl>
                                          </p:spTgt>
                                        </p:tgtEl>
                                        <p:attrNameLst>
                                          <p:attrName>style.visibility</p:attrName>
                                        </p:attrNameLst>
                                      </p:cBhvr>
                                      <p:to>
                                        <p:strVal val="visible"/>
                                      </p:to>
                                    </p:set>
                                    <p:animEffect transition="in" filter="fade">
                                      <p:cBhvr>
                                        <p:cTn id="52" dur="500"/>
                                        <p:tgtEl>
                                          <p:spTgt spid="6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5">
                                            <p:txEl>
                                              <p:pRg st="1" end="1"/>
                                            </p:txEl>
                                          </p:spTgt>
                                        </p:tgtEl>
                                        <p:attrNameLst>
                                          <p:attrName>style.visibility</p:attrName>
                                        </p:attrNameLst>
                                      </p:cBhvr>
                                      <p:to>
                                        <p:strVal val="visible"/>
                                      </p:to>
                                    </p:set>
                                    <p:animEffect transition="in" filter="fade">
                                      <p:cBhvr>
                                        <p:cTn id="74" dur="500"/>
                                        <p:tgtEl>
                                          <p:spTgt spid="65">
                                            <p:txEl>
                                              <p:pRg st="1" end="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10"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par>
                                <p:cTn id="83" presetID="10"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500"/>
                                        <p:tgtEl>
                                          <p:spTgt spid="52"/>
                                        </p:tgtEl>
                                      </p:cBhvr>
                                    </p:animEffect>
                                  </p:childTnLst>
                                </p:cTn>
                              </p:par>
                              <p:par>
                                <p:cTn id="86" presetID="10" presetClass="entr" presetSubtype="0"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6" grpId="0" animBg="1"/>
      <p:bldP spid="27" grpId="0" animBg="1"/>
      <p:bldP spid="28" grpId="0" animBg="1"/>
      <p:bldP spid="33" grpId="0" animBg="1"/>
      <p:bldP spid="34" grpId="0" animBg="1"/>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Li-Fi Working</a:t>
            </a:r>
          </a:p>
        </p:txBody>
      </p:sp>
      <p:sp>
        <p:nvSpPr>
          <p:cNvPr id="64" name="Content Placeholder 63"/>
          <p:cNvSpPr>
            <a:spLocks noGrp="1"/>
          </p:cNvSpPr>
          <p:nvPr>
            <p:ph idx="1"/>
          </p:nvPr>
        </p:nvSpPr>
        <p:spPr>
          <a:xfrm>
            <a:off x="131181" y="759269"/>
            <a:ext cx="9501172" cy="819801"/>
          </a:xfrm>
        </p:spPr>
        <p:txBody>
          <a:bodyPr/>
          <a:lstStyle/>
          <a:p>
            <a:r>
              <a:rPr lang="en-IN" dirty="0"/>
              <a:t>The LED lamp is turned on and off at very high speed that human eyes can not capture it.</a:t>
            </a:r>
          </a:p>
        </p:txBody>
      </p:sp>
      <p:grpSp>
        <p:nvGrpSpPr>
          <p:cNvPr id="13" name="Group 12"/>
          <p:cNvGrpSpPr/>
          <p:nvPr/>
        </p:nvGrpSpPr>
        <p:grpSpPr>
          <a:xfrm>
            <a:off x="8076993" y="4586690"/>
            <a:ext cx="3807502" cy="1993692"/>
            <a:chOff x="8076993" y="4586690"/>
            <a:chExt cx="3807502" cy="1993692"/>
          </a:xfrm>
        </p:grpSpPr>
        <p:sp>
          <p:nvSpPr>
            <p:cNvPr id="14" name="Rectangle 13"/>
            <p:cNvSpPr/>
            <p:nvPr/>
          </p:nvSpPr>
          <p:spPr>
            <a:xfrm>
              <a:off x="8076993" y="4586690"/>
              <a:ext cx="3807502" cy="199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8233525" y="4719779"/>
              <a:ext cx="1627369" cy="369332"/>
            </a:xfrm>
            <a:prstGeom prst="rect">
              <a:avLst/>
            </a:prstGeom>
            <a:noFill/>
          </p:spPr>
          <p:txBody>
            <a:bodyPr wrap="none" rtlCol="0">
              <a:spAutoFit/>
            </a:bodyPr>
            <a:lstStyle/>
            <a:p>
              <a:r>
                <a:rPr lang="en-IN" dirty="0"/>
                <a:t>Receiver dongle</a:t>
              </a:r>
            </a:p>
          </p:txBody>
        </p:sp>
      </p:grpSp>
      <p:grpSp>
        <p:nvGrpSpPr>
          <p:cNvPr id="16" name="Group 15"/>
          <p:cNvGrpSpPr/>
          <p:nvPr/>
        </p:nvGrpSpPr>
        <p:grpSpPr>
          <a:xfrm>
            <a:off x="1589631" y="4586990"/>
            <a:ext cx="3807502" cy="1993692"/>
            <a:chOff x="1589631" y="4586990"/>
            <a:chExt cx="3807502" cy="1993692"/>
          </a:xfrm>
        </p:grpSpPr>
        <p:sp>
          <p:nvSpPr>
            <p:cNvPr id="17" name="Rectangle 16"/>
            <p:cNvSpPr/>
            <p:nvPr/>
          </p:nvSpPr>
          <p:spPr>
            <a:xfrm>
              <a:off x="1589631" y="4586990"/>
              <a:ext cx="3807502" cy="199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1746163" y="4720079"/>
              <a:ext cx="1627369" cy="369332"/>
            </a:xfrm>
            <a:prstGeom prst="rect">
              <a:avLst/>
            </a:prstGeom>
            <a:noFill/>
          </p:spPr>
          <p:txBody>
            <a:bodyPr wrap="none" rtlCol="0">
              <a:spAutoFit/>
            </a:bodyPr>
            <a:lstStyle/>
            <a:p>
              <a:r>
                <a:rPr lang="en-IN" dirty="0"/>
                <a:t>Receiver dongle</a:t>
              </a:r>
            </a:p>
          </p:txBody>
        </p:sp>
      </p:grpSp>
      <p:sp>
        <p:nvSpPr>
          <p:cNvPr id="19" name="Rectangle 18"/>
          <p:cNvSpPr/>
          <p:nvPr/>
        </p:nvSpPr>
        <p:spPr>
          <a:xfrm>
            <a:off x="3804612" y="4720079"/>
            <a:ext cx="1371600" cy="6400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Photo</a:t>
            </a:r>
          </a:p>
          <a:p>
            <a:pPr algn="ctr"/>
            <a:r>
              <a:rPr lang="en-IN" dirty="0"/>
              <a:t>Detector</a:t>
            </a:r>
          </a:p>
        </p:txBody>
      </p:sp>
      <p:sp>
        <p:nvSpPr>
          <p:cNvPr id="20" name="Rectangle 19"/>
          <p:cNvSpPr/>
          <p:nvPr/>
        </p:nvSpPr>
        <p:spPr>
          <a:xfrm>
            <a:off x="3714558" y="57444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Amplification &amp; Processing</a:t>
            </a:r>
          </a:p>
        </p:txBody>
      </p:sp>
      <p:sp>
        <p:nvSpPr>
          <p:cNvPr id="21" name="Rectangle 20"/>
          <p:cNvSpPr/>
          <p:nvPr/>
        </p:nvSpPr>
        <p:spPr>
          <a:xfrm>
            <a:off x="1746163" y="57444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Received App Data</a:t>
            </a:r>
          </a:p>
        </p:txBody>
      </p:sp>
      <p:cxnSp>
        <p:nvCxnSpPr>
          <p:cNvPr id="22" name="Straight Arrow Connector 21"/>
          <p:cNvCxnSpPr>
            <a:stCxn id="19" idx="2"/>
            <a:endCxn id="20" idx="0"/>
          </p:cNvCxnSpPr>
          <p:nvPr/>
        </p:nvCxnSpPr>
        <p:spPr>
          <a:xfrm>
            <a:off x="4490412" y="5360159"/>
            <a:ext cx="1" cy="3843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1"/>
            <a:endCxn id="21" idx="3"/>
          </p:cNvCxnSpPr>
          <p:nvPr/>
        </p:nvCxnSpPr>
        <p:spPr>
          <a:xfrm flipH="1">
            <a:off x="3297872" y="6097781"/>
            <a:ext cx="4166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8" descr="Iphone Clipart Iphone Template - Transparent Mobile Phone Icon , Transparent  Cartoon - Jing.f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25" y="4586990"/>
            <a:ext cx="1116573" cy="19933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stCxn id="21" idx="1"/>
          </p:cNvCxnSpPr>
          <p:nvPr/>
        </p:nvCxnSpPr>
        <p:spPr>
          <a:xfrm flipH="1">
            <a:off x="1382798" y="6097781"/>
            <a:ext cx="3633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291974" y="4719779"/>
            <a:ext cx="1371600" cy="64008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Photo</a:t>
            </a:r>
          </a:p>
          <a:p>
            <a:pPr algn="ctr"/>
            <a:r>
              <a:rPr lang="en-IN" dirty="0"/>
              <a:t>Detector</a:t>
            </a:r>
          </a:p>
        </p:txBody>
      </p:sp>
      <p:sp>
        <p:nvSpPr>
          <p:cNvPr id="27" name="Rectangle 26"/>
          <p:cNvSpPr/>
          <p:nvPr/>
        </p:nvSpPr>
        <p:spPr>
          <a:xfrm>
            <a:off x="10201920" y="57441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Amplification &amp; Processing</a:t>
            </a:r>
          </a:p>
        </p:txBody>
      </p:sp>
      <p:sp>
        <p:nvSpPr>
          <p:cNvPr id="28" name="Rectangle 27"/>
          <p:cNvSpPr/>
          <p:nvPr/>
        </p:nvSpPr>
        <p:spPr>
          <a:xfrm>
            <a:off x="8233525" y="5744190"/>
            <a:ext cx="1551709" cy="70658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Received App Data</a:t>
            </a:r>
          </a:p>
        </p:txBody>
      </p:sp>
      <p:cxnSp>
        <p:nvCxnSpPr>
          <p:cNvPr id="29" name="Straight Arrow Connector 28"/>
          <p:cNvCxnSpPr>
            <a:stCxn id="26" idx="2"/>
            <a:endCxn id="27" idx="0"/>
          </p:cNvCxnSpPr>
          <p:nvPr/>
        </p:nvCxnSpPr>
        <p:spPr>
          <a:xfrm>
            <a:off x="10977774" y="5359859"/>
            <a:ext cx="1" cy="3843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1"/>
            <a:endCxn id="28" idx="3"/>
          </p:cNvCxnSpPr>
          <p:nvPr/>
        </p:nvCxnSpPr>
        <p:spPr>
          <a:xfrm flipH="1">
            <a:off x="9785234" y="6097481"/>
            <a:ext cx="4166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1"/>
          </p:cNvCxnSpPr>
          <p:nvPr/>
        </p:nvCxnSpPr>
        <p:spPr>
          <a:xfrm flipH="1">
            <a:off x="7870160" y="6097481"/>
            <a:ext cx="3633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10" descr="laptop-silhouette-rooweb-clipart | Cesi Pagano &amp; Associ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966" y="5089111"/>
            <a:ext cx="2514600" cy="16269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79517" y="3829821"/>
            <a:ext cx="889987" cy="369332"/>
          </a:xfrm>
          <a:prstGeom prst="rect">
            <a:avLst/>
          </a:prstGeom>
          <a:noFill/>
          <a:ln>
            <a:solidFill>
              <a:schemeClr val="tx1"/>
            </a:solidFill>
          </a:ln>
        </p:spPr>
        <p:txBody>
          <a:bodyPr wrap="none" rtlCol="0">
            <a:spAutoFit/>
          </a:bodyPr>
          <a:lstStyle/>
          <a:p>
            <a:r>
              <a:rPr lang="en-IN" dirty="0"/>
              <a:t>Internet</a:t>
            </a:r>
          </a:p>
        </p:txBody>
      </p:sp>
      <p:sp>
        <p:nvSpPr>
          <p:cNvPr id="34" name="TextBox 33"/>
          <p:cNvSpPr txBox="1"/>
          <p:nvPr/>
        </p:nvSpPr>
        <p:spPr>
          <a:xfrm>
            <a:off x="509360" y="3169395"/>
            <a:ext cx="760144" cy="369332"/>
          </a:xfrm>
          <a:prstGeom prst="rect">
            <a:avLst/>
          </a:prstGeom>
          <a:noFill/>
          <a:ln>
            <a:solidFill>
              <a:schemeClr val="tx1"/>
            </a:solidFill>
          </a:ln>
        </p:spPr>
        <p:txBody>
          <a:bodyPr wrap="none" rtlCol="0">
            <a:spAutoFit/>
          </a:bodyPr>
          <a:lstStyle/>
          <a:p>
            <a:r>
              <a:rPr lang="en-IN" dirty="0"/>
              <a:t>Server</a:t>
            </a:r>
          </a:p>
        </p:txBody>
      </p:sp>
      <p:sp>
        <p:nvSpPr>
          <p:cNvPr id="35" name="TextBox 34"/>
          <p:cNvSpPr txBox="1"/>
          <p:nvPr/>
        </p:nvSpPr>
        <p:spPr>
          <a:xfrm>
            <a:off x="2066166" y="3030896"/>
            <a:ext cx="1114408" cy="646331"/>
          </a:xfrm>
          <a:prstGeom prst="rect">
            <a:avLst/>
          </a:prstGeom>
          <a:noFill/>
          <a:ln>
            <a:solidFill>
              <a:schemeClr val="tx1"/>
            </a:solidFill>
          </a:ln>
        </p:spPr>
        <p:txBody>
          <a:bodyPr wrap="none" rtlCol="0">
            <a:spAutoFit/>
          </a:bodyPr>
          <a:lstStyle/>
          <a:p>
            <a:r>
              <a:rPr lang="en-IN" dirty="0"/>
              <a:t>Streaming</a:t>
            </a:r>
          </a:p>
          <a:p>
            <a:pPr algn="ctr"/>
            <a:r>
              <a:rPr lang="en-IN" dirty="0"/>
              <a:t>Content</a:t>
            </a:r>
          </a:p>
        </p:txBody>
      </p:sp>
      <p:grpSp>
        <p:nvGrpSpPr>
          <p:cNvPr id="36" name="Group 35"/>
          <p:cNvGrpSpPr/>
          <p:nvPr/>
        </p:nvGrpSpPr>
        <p:grpSpPr>
          <a:xfrm>
            <a:off x="2242759" y="3783521"/>
            <a:ext cx="756938" cy="656333"/>
            <a:chOff x="2242759" y="3783521"/>
            <a:chExt cx="756938" cy="656333"/>
          </a:xfrm>
        </p:grpSpPr>
        <p:sp>
          <p:nvSpPr>
            <p:cNvPr id="37" name="Rectangle 36"/>
            <p:cNvSpPr/>
            <p:nvPr/>
          </p:nvSpPr>
          <p:spPr>
            <a:xfrm>
              <a:off x="2242759" y="3783521"/>
              <a:ext cx="756938" cy="6100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14" descr="Power Symbol 4 Icon - Free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068" y="38212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2242759" y="4070522"/>
              <a:ext cx="756938" cy="369332"/>
            </a:xfrm>
            <a:prstGeom prst="rect">
              <a:avLst/>
            </a:prstGeom>
            <a:noFill/>
          </p:spPr>
          <p:txBody>
            <a:bodyPr wrap="none" rtlCol="0">
              <a:spAutoFit/>
            </a:bodyPr>
            <a:lstStyle/>
            <a:p>
              <a:r>
                <a:rPr lang="en-IN" dirty="0"/>
                <a:t>Power</a:t>
              </a:r>
            </a:p>
          </p:txBody>
        </p:sp>
      </p:grpSp>
      <p:grpSp>
        <p:nvGrpSpPr>
          <p:cNvPr id="40" name="Group 39"/>
          <p:cNvGrpSpPr/>
          <p:nvPr/>
        </p:nvGrpSpPr>
        <p:grpSpPr>
          <a:xfrm>
            <a:off x="4058735" y="3186633"/>
            <a:ext cx="7017804" cy="613476"/>
            <a:chOff x="4058735" y="3186633"/>
            <a:chExt cx="7017804" cy="613476"/>
          </a:xfrm>
        </p:grpSpPr>
        <p:cxnSp>
          <p:nvCxnSpPr>
            <p:cNvPr id="41" name="Straight Connector 40"/>
            <p:cNvCxnSpPr/>
            <p:nvPr/>
          </p:nvCxnSpPr>
          <p:spPr>
            <a:xfrm>
              <a:off x="10864271" y="3359159"/>
              <a:ext cx="0" cy="42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62" idx="3"/>
            </p:cNvCxnSpPr>
            <p:nvPr/>
          </p:nvCxnSpPr>
          <p:spPr>
            <a:xfrm>
              <a:off x="4058735" y="3358325"/>
              <a:ext cx="6803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072235" y="3186633"/>
              <a:ext cx="7004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074546" y="3187461"/>
              <a:ext cx="0" cy="612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372802" y="3356135"/>
              <a:ext cx="0" cy="42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594650" y="3365365"/>
              <a:ext cx="0" cy="42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a:stCxn id="34" idx="3"/>
            <a:endCxn id="35" idx="1"/>
          </p:cNvCxnSpPr>
          <p:nvPr/>
        </p:nvCxnSpPr>
        <p:spPr>
          <a:xfrm>
            <a:off x="1269504" y="3354061"/>
            <a:ext cx="796662"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269504" y="3354061"/>
            <a:ext cx="398331" cy="660426"/>
            <a:chOff x="1269504" y="3354061"/>
            <a:chExt cx="398331" cy="660426"/>
          </a:xfrm>
        </p:grpSpPr>
        <p:cxnSp>
          <p:nvCxnSpPr>
            <p:cNvPr id="49" name="Straight Connector 48"/>
            <p:cNvCxnSpPr/>
            <p:nvPr/>
          </p:nvCxnSpPr>
          <p:spPr>
            <a:xfrm>
              <a:off x="1667835" y="3354061"/>
              <a:ext cx="0" cy="6604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3"/>
            </p:cNvCxnSpPr>
            <p:nvPr/>
          </p:nvCxnSpPr>
          <p:spPr>
            <a:xfrm>
              <a:off x="1269504" y="4014487"/>
              <a:ext cx="3983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p:cNvCxnSpPr>
            <a:stCxn id="35" idx="3"/>
          </p:cNvCxnSpPr>
          <p:nvPr/>
        </p:nvCxnSpPr>
        <p:spPr>
          <a:xfrm flipV="1">
            <a:off x="3180574" y="3354061"/>
            <a:ext cx="325641"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999696" y="3681490"/>
            <a:ext cx="786384" cy="407047"/>
            <a:chOff x="2999696" y="3681490"/>
            <a:chExt cx="786384" cy="407047"/>
          </a:xfrm>
        </p:grpSpPr>
        <p:cxnSp>
          <p:nvCxnSpPr>
            <p:cNvPr id="53" name="Straight Connector 52"/>
            <p:cNvCxnSpPr/>
            <p:nvPr/>
          </p:nvCxnSpPr>
          <p:spPr>
            <a:xfrm flipV="1">
              <a:off x="2999696" y="4082097"/>
              <a:ext cx="78638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2" idx="2"/>
            </p:cNvCxnSpPr>
            <p:nvPr/>
          </p:nvCxnSpPr>
          <p:spPr>
            <a:xfrm flipH="1">
              <a:off x="3782475" y="3681490"/>
              <a:ext cx="1" cy="4070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240756" y="3600896"/>
            <a:ext cx="1238566" cy="646331"/>
            <a:chOff x="4240756" y="3600896"/>
            <a:chExt cx="1238566" cy="646331"/>
          </a:xfrm>
        </p:grpSpPr>
        <p:pic>
          <p:nvPicPr>
            <p:cNvPr id="56" name="Picture 12" descr="Page Not Found | DK Find Ou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09" t="16841" r="9251" b="8405"/>
            <a:stretch/>
          </p:blipFill>
          <p:spPr bwMode="auto">
            <a:xfrm rot="10800000">
              <a:off x="4240756" y="3788743"/>
              <a:ext cx="499311" cy="4572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788107" y="3600896"/>
              <a:ext cx="691215" cy="646331"/>
            </a:xfrm>
            <a:prstGeom prst="rect">
              <a:avLst/>
            </a:prstGeom>
            <a:noFill/>
          </p:spPr>
          <p:txBody>
            <a:bodyPr wrap="none" rtlCol="0">
              <a:spAutoFit/>
            </a:bodyPr>
            <a:lstStyle/>
            <a:p>
              <a:pPr algn="ctr"/>
              <a:r>
                <a:rPr lang="en-IN" dirty="0"/>
                <a:t>LED</a:t>
              </a:r>
            </a:p>
            <a:p>
              <a:pPr algn="ctr"/>
              <a:r>
                <a:rPr lang="en-IN" dirty="0"/>
                <a:t>Lamp</a:t>
              </a:r>
            </a:p>
          </p:txBody>
        </p:sp>
      </p:grpSp>
      <p:grpSp>
        <p:nvGrpSpPr>
          <p:cNvPr id="58" name="Group 57"/>
          <p:cNvGrpSpPr/>
          <p:nvPr/>
        </p:nvGrpSpPr>
        <p:grpSpPr>
          <a:xfrm>
            <a:off x="10728118" y="3594429"/>
            <a:ext cx="1214451" cy="649170"/>
            <a:chOff x="10728118" y="3594429"/>
            <a:chExt cx="1214451" cy="649170"/>
          </a:xfrm>
        </p:grpSpPr>
        <p:pic>
          <p:nvPicPr>
            <p:cNvPr id="59" name="Picture 12" descr="Page Not Found | DK Find Ou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09" t="16841" r="9251" b="8405"/>
            <a:stretch/>
          </p:blipFill>
          <p:spPr bwMode="auto">
            <a:xfrm rot="10800000">
              <a:off x="10728118" y="3786399"/>
              <a:ext cx="499311" cy="45720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1251354" y="3594429"/>
              <a:ext cx="691215" cy="646331"/>
            </a:xfrm>
            <a:prstGeom prst="rect">
              <a:avLst/>
            </a:prstGeom>
            <a:noFill/>
          </p:spPr>
          <p:txBody>
            <a:bodyPr wrap="none" rtlCol="0">
              <a:spAutoFit/>
            </a:bodyPr>
            <a:lstStyle/>
            <a:p>
              <a:pPr algn="ctr"/>
              <a:r>
                <a:rPr lang="en-IN" dirty="0"/>
                <a:t>LED</a:t>
              </a:r>
            </a:p>
            <a:p>
              <a:pPr algn="ctr"/>
              <a:r>
                <a:rPr lang="en-IN" dirty="0"/>
                <a:t>Lamp</a:t>
              </a:r>
            </a:p>
          </p:txBody>
        </p:sp>
      </p:grpSp>
      <p:grpSp>
        <p:nvGrpSpPr>
          <p:cNvPr id="61" name="Group 60"/>
          <p:cNvGrpSpPr/>
          <p:nvPr/>
        </p:nvGrpSpPr>
        <p:grpSpPr>
          <a:xfrm>
            <a:off x="3472164" y="3035159"/>
            <a:ext cx="598242" cy="646331"/>
            <a:chOff x="3472164" y="3035159"/>
            <a:chExt cx="598242" cy="646331"/>
          </a:xfrm>
        </p:grpSpPr>
        <p:sp>
          <p:nvSpPr>
            <p:cNvPr id="62" name="Rectangle 61"/>
            <p:cNvSpPr/>
            <p:nvPr/>
          </p:nvSpPr>
          <p:spPr>
            <a:xfrm>
              <a:off x="3506215" y="3035159"/>
              <a:ext cx="552521" cy="646331"/>
            </a:xfrm>
            <a:prstGeom prst="rect">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3" name="TextBox 62"/>
            <p:cNvSpPr txBox="1"/>
            <p:nvPr/>
          </p:nvSpPr>
          <p:spPr>
            <a:xfrm>
              <a:off x="3472164" y="3091726"/>
              <a:ext cx="598242" cy="523220"/>
            </a:xfrm>
            <a:prstGeom prst="rect">
              <a:avLst/>
            </a:prstGeom>
            <a:noFill/>
          </p:spPr>
          <p:txBody>
            <a:bodyPr wrap="none" rtlCol="0">
              <a:spAutoFit/>
            </a:bodyPr>
            <a:lstStyle/>
            <a:p>
              <a:pPr algn="ctr"/>
              <a:r>
                <a:rPr lang="en-IN" sz="1400" dirty="0"/>
                <a:t>Lamp</a:t>
              </a:r>
            </a:p>
            <a:p>
              <a:pPr algn="ctr"/>
              <a:r>
                <a:rPr lang="en-IN" sz="1400" dirty="0"/>
                <a:t>Driver</a:t>
              </a:r>
            </a:p>
          </p:txBody>
        </p:sp>
      </p:grpSp>
      <p:sp>
        <p:nvSpPr>
          <p:cNvPr id="65" name="Content Placeholder 63"/>
          <p:cNvSpPr txBox="1">
            <a:spLocks/>
          </p:cNvSpPr>
          <p:nvPr/>
        </p:nvSpPr>
        <p:spPr>
          <a:xfrm>
            <a:off x="131181" y="1490367"/>
            <a:ext cx="11964363" cy="137015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light is received by the photo detector and it is passed for demodulation process and amplification to generate the data stream sent by transmitter.</a:t>
            </a:r>
          </a:p>
          <a:p>
            <a:r>
              <a:rPr lang="en-IN" dirty="0"/>
              <a:t>The received data stream is further given to receiver (e.g. mobile, PC etc.) via receiver app. All components working for receiving the data combined known as receiver dongle.</a:t>
            </a:r>
          </a:p>
        </p:txBody>
      </p:sp>
    </p:spTree>
    <p:extLst>
      <p:ext uri="{BB962C8B-B14F-4D97-AF65-F5344CB8AC3E}">
        <p14:creationId xmlns:p14="http://schemas.microsoft.com/office/powerpoint/2010/main" val="3083770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fade">
                                      <p:cBhvr>
                                        <p:cTn id="7" dur="500"/>
                                        <p:tgtEl>
                                          <p:spTgt spid="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
                                            <p:txEl>
                                              <p:pRg st="0" end="0"/>
                                            </p:txEl>
                                          </p:spTgt>
                                        </p:tgtEl>
                                        <p:attrNameLst>
                                          <p:attrName>style.visibility</p:attrName>
                                        </p:attrNameLst>
                                      </p:cBhvr>
                                      <p:to>
                                        <p:strVal val="visible"/>
                                      </p:to>
                                    </p:set>
                                    <p:animEffect transition="in" filter="fade">
                                      <p:cBhvr>
                                        <p:cTn id="23" dur="500"/>
                                        <p:tgtEl>
                                          <p:spTgt spid="6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5">
                                            <p:txEl>
                                              <p:pRg st="1" end="1"/>
                                            </p:txEl>
                                          </p:spTgt>
                                        </p:tgtEl>
                                        <p:attrNameLst>
                                          <p:attrName>style.visibility</p:attrName>
                                        </p:attrNameLst>
                                      </p:cBhvr>
                                      <p:to>
                                        <p:strVal val="visible"/>
                                      </p:to>
                                    </p:set>
                                    <p:animEffect transition="in" filter="fade">
                                      <p:cBhvr>
                                        <p:cTn id="48" dur="500"/>
                                        <p:tgtEl>
                                          <p:spTgt spid="65">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P spid="19" grpId="0" animBg="1"/>
      <p:bldP spid="20" grpId="0" animBg="1"/>
      <p:bldP spid="21" grpId="0" animBg="1"/>
      <p:bldP spid="26" grpId="0" animBg="1"/>
      <p:bldP spid="27" grpId="0" animBg="1"/>
      <p:bldP spid="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Li-Fi – Advantages &amp; Disadvantages</a:t>
            </a:r>
          </a:p>
        </p:txBody>
      </p:sp>
      <p:sp>
        <p:nvSpPr>
          <p:cNvPr id="3" name="Content Placeholder 2"/>
          <p:cNvSpPr>
            <a:spLocks noGrp="1"/>
          </p:cNvSpPr>
          <p:nvPr>
            <p:ph idx="1"/>
          </p:nvPr>
        </p:nvSpPr>
        <p:spPr/>
        <p:txBody>
          <a:bodyPr/>
          <a:lstStyle/>
          <a:p>
            <a:r>
              <a:rPr lang="en-IN" dirty="0"/>
              <a:t>Advantages</a:t>
            </a:r>
          </a:p>
          <a:p>
            <a:pPr lvl="1"/>
            <a:r>
              <a:rPr lang="en-IN" dirty="0"/>
              <a:t>Li-Fi is extremely secure as the light can not penetrate through walls and no data hijacking is possible.</a:t>
            </a:r>
          </a:p>
          <a:p>
            <a:pPr lvl="1"/>
            <a:r>
              <a:rPr lang="en-IN" dirty="0"/>
              <a:t>Li-Fi is fastest and effective.</a:t>
            </a:r>
          </a:p>
          <a:p>
            <a:pPr lvl="1"/>
            <a:r>
              <a:rPr lang="en-IN" dirty="0"/>
              <a:t>It is an effective alternate to RF communication.</a:t>
            </a:r>
          </a:p>
          <a:p>
            <a:pPr lvl="1"/>
            <a:r>
              <a:rPr lang="en-IN" dirty="0"/>
              <a:t>It is inexpensive as the light is generated through LED lamps.</a:t>
            </a:r>
          </a:p>
          <a:p>
            <a:pPr lvl="1"/>
            <a:endParaRPr lang="en-IN" dirty="0"/>
          </a:p>
          <a:p>
            <a:r>
              <a:rPr lang="en-IN" dirty="0"/>
              <a:t>Disadvantages</a:t>
            </a:r>
          </a:p>
          <a:p>
            <a:pPr lvl="1"/>
            <a:r>
              <a:rPr lang="en-IN" dirty="0"/>
              <a:t>It can be implemented in short range as the presence of walls or any other object will become the interruption in communication.</a:t>
            </a:r>
          </a:p>
          <a:p>
            <a:pPr lvl="1"/>
            <a:r>
              <a:rPr lang="en-IN" dirty="0"/>
              <a:t>The required time for set up is higher.</a:t>
            </a:r>
          </a:p>
          <a:p>
            <a:pPr lvl="1"/>
            <a:r>
              <a:rPr lang="en-IN" dirty="0"/>
              <a:t>There is no clarity of bidirectional communication means how to send data from mobile or PC back to server.</a:t>
            </a:r>
          </a:p>
        </p:txBody>
      </p:sp>
    </p:spTree>
    <p:extLst>
      <p:ext uri="{BB962C8B-B14F-4D97-AF65-F5344CB8AC3E}">
        <p14:creationId xmlns:p14="http://schemas.microsoft.com/office/powerpoint/2010/main" val="4156691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MQTT - Example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736832"/>
            <a:ext cx="11929641" cy="2032121"/>
          </a:xfrm>
        </p:spPr>
        <p:txBody>
          <a:bodyPr/>
          <a:lstStyle/>
          <a:p>
            <a:r>
              <a:rPr lang="en-US" dirty="0"/>
              <a:t>Suppose a temperature sensor is connected to any system and we want to monitor that temperature.</a:t>
            </a:r>
          </a:p>
          <a:p>
            <a:r>
              <a:rPr lang="en-US" dirty="0"/>
              <a:t>The controller connected to the temperature sensor publishes the temperature value to the MQTT broker with a </a:t>
            </a:r>
            <a:r>
              <a:rPr lang="en-US" dirty="0">
                <a:solidFill>
                  <a:schemeClr val="tx2"/>
                </a:solidFill>
              </a:rPr>
              <a:t>topic</a:t>
            </a:r>
            <a:r>
              <a:rPr lang="en-US" dirty="0"/>
              <a:t> name: </a:t>
            </a:r>
            <a:r>
              <a:rPr lang="en-US" i="1" dirty="0">
                <a:solidFill>
                  <a:schemeClr val="accent6"/>
                </a:solidFill>
              </a:rPr>
              <a:t>“Temperature”</a:t>
            </a:r>
            <a:r>
              <a:rPr lang="en-US" i="1" dirty="0"/>
              <a:t>. </a:t>
            </a:r>
            <a:r>
              <a:rPr lang="en-US" dirty="0"/>
              <a:t>Hence, it is considered a publisher.</a:t>
            </a:r>
            <a:endParaRPr lang="en-US" i="1" dirty="0"/>
          </a:p>
          <a:p>
            <a:r>
              <a:rPr lang="en-US" dirty="0"/>
              <a:t>The MQTT broker transmits the temperature value to the subscribers.</a:t>
            </a:r>
          </a:p>
        </p:txBody>
      </p:sp>
      <p:grpSp>
        <p:nvGrpSpPr>
          <p:cNvPr id="13" name="Group 12"/>
          <p:cNvGrpSpPr/>
          <p:nvPr/>
        </p:nvGrpSpPr>
        <p:grpSpPr>
          <a:xfrm>
            <a:off x="9665254" y="2259804"/>
            <a:ext cx="1326004" cy="1283732"/>
            <a:chOff x="9665254" y="2259804"/>
            <a:chExt cx="1326004" cy="1283732"/>
          </a:xfrm>
        </p:grpSpPr>
        <p:sp>
          <p:nvSpPr>
            <p:cNvPr id="22" name="Oval 21"/>
            <p:cNvSpPr/>
            <p:nvPr/>
          </p:nvSpPr>
          <p:spPr>
            <a:xfrm>
              <a:off x="9787700" y="2259804"/>
              <a:ext cx="914400" cy="914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665254" y="3174204"/>
              <a:ext cx="1326004" cy="369332"/>
            </a:xfrm>
            <a:prstGeom prst="rect">
              <a:avLst/>
            </a:prstGeom>
            <a:noFill/>
          </p:spPr>
          <p:txBody>
            <a:bodyPr wrap="none" rtlCol="0">
              <a:spAutoFit/>
            </a:bodyPr>
            <a:lstStyle/>
            <a:p>
              <a:r>
                <a:rPr lang="en-US" dirty="0"/>
                <a:t>Subscriber 1</a:t>
              </a:r>
            </a:p>
          </p:txBody>
        </p:sp>
      </p:grpSp>
      <p:grpSp>
        <p:nvGrpSpPr>
          <p:cNvPr id="16" name="Group 15"/>
          <p:cNvGrpSpPr/>
          <p:nvPr/>
        </p:nvGrpSpPr>
        <p:grpSpPr>
          <a:xfrm>
            <a:off x="1856901" y="3538893"/>
            <a:ext cx="1371600" cy="1893175"/>
            <a:chOff x="1856901" y="3538893"/>
            <a:chExt cx="1371600" cy="1893175"/>
          </a:xfrm>
        </p:grpSpPr>
        <p:sp>
          <p:nvSpPr>
            <p:cNvPr id="20" name="Oval 19"/>
            <p:cNvSpPr/>
            <p:nvPr/>
          </p:nvSpPr>
          <p:spPr>
            <a:xfrm>
              <a:off x="1856901" y="3538893"/>
              <a:ext cx="1371600" cy="13716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022366" y="5062736"/>
              <a:ext cx="1040670" cy="369332"/>
            </a:xfrm>
            <a:prstGeom prst="rect">
              <a:avLst/>
            </a:prstGeom>
            <a:noFill/>
          </p:spPr>
          <p:txBody>
            <a:bodyPr wrap="none" rtlCol="0">
              <a:spAutoFit/>
            </a:bodyPr>
            <a:lstStyle/>
            <a:p>
              <a:r>
                <a:rPr lang="en-US" dirty="0"/>
                <a:t>Publisher</a:t>
              </a:r>
            </a:p>
          </p:txBody>
        </p:sp>
      </p:grpSp>
      <p:pic>
        <p:nvPicPr>
          <p:cNvPr id="2050" name="Picture 2" descr="Free Thermometer Clip Art with No Background - ClipartKey"/>
          <p:cNvPicPr>
            <a:picLocks noChangeAspect="1" noChangeArrowheads="1"/>
          </p:cNvPicPr>
          <p:nvPr/>
        </p:nvPicPr>
        <p:blipFill>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067213" y="3630333"/>
            <a:ext cx="950976" cy="118872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947364" y="3531549"/>
            <a:ext cx="1385316" cy="1900519"/>
            <a:chOff x="4947364" y="3531549"/>
            <a:chExt cx="1385316" cy="1900519"/>
          </a:xfrm>
        </p:grpSpPr>
        <p:sp>
          <p:nvSpPr>
            <p:cNvPr id="21" name="Oval 20"/>
            <p:cNvSpPr/>
            <p:nvPr/>
          </p:nvSpPr>
          <p:spPr>
            <a:xfrm>
              <a:off x="4954222" y="3531549"/>
              <a:ext cx="1371600" cy="1371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947364" y="5062736"/>
              <a:ext cx="1385316" cy="369332"/>
            </a:xfrm>
            <a:prstGeom prst="rect">
              <a:avLst/>
            </a:prstGeom>
            <a:noFill/>
          </p:spPr>
          <p:txBody>
            <a:bodyPr wrap="none" rtlCol="0">
              <a:spAutoFit/>
            </a:bodyPr>
            <a:lstStyle/>
            <a:p>
              <a:r>
                <a:rPr lang="en-US" dirty="0"/>
                <a:t>MQTT Broker</a:t>
              </a:r>
            </a:p>
          </p:txBody>
        </p:sp>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619" r="9394" b="24206"/>
            <a:stretch/>
          </p:blipFill>
          <p:spPr>
            <a:xfrm>
              <a:off x="5074873" y="3695774"/>
              <a:ext cx="1130298" cy="1057837"/>
            </a:xfrm>
            <a:prstGeom prst="rect">
              <a:avLst/>
            </a:prstGeom>
          </p:spPr>
        </p:pic>
      </p:grpSp>
      <p:sp>
        <p:nvSpPr>
          <p:cNvPr id="7" name="TextBox 6"/>
          <p:cNvSpPr txBox="1"/>
          <p:nvPr/>
        </p:nvSpPr>
        <p:spPr>
          <a:xfrm>
            <a:off x="10697680" y="3956210"/>
            <a:ext cx="1494320" cy="646331"/>
          </a:xfrm>
          <a:prstGeom prst="rect">
            <a:avLst/>
          </a:prstGeom>
          <a:noFill/>
        </p:spPr>
        <p:txBody>
          <a:bodyPr wrap="none" rtlCol="0">
            <a:spAutoFit/>
          </a:bodyPr>
          <a:lstStyle/>
          <a:p>
            <a:r>
              <a:rPr lang="en-US" dirty="0"/>
              <a:t>Subscribed to:</a:t>
            </a:r>
          </a:p>
          <a:p>
            <a:r>
              <a:rPr lang="en-US" i="1" dirty="0">
                <a:solidFill>
                  <a:schemeClr val="accent6"/>
                </a:solidFill>
              </a:rPr>
              <a:t>“Temperature”</a:t>
            </a:r>
          </a:p>
        </p:txBody>
      </p:sp>
      <p:sp>
        <p:nvSpPr>
          <p:cNvPr id="28" name="TextBox 27"/>
          <p:cNvSpPr txBox="1"/>
          <p:nvPr/>
        </p:nvSpPr>
        <p:spPr>
          <a:xfrm>
            <a:off x="10711080" y="5456555"/>
            <a:ext cx="1494320" cy="646331"/>
          </a:xfrm>
          <a:prstGeom prst="rect">
            <a:avLst/>
          </a:prstGeom>
          <a:noFill/>
        </p:spPr>
        <p:txBody>
          <a:bodyPr wrap="none" rtlCol="0">
            <a:spAutoFit/>
          </a:bodyPr>
          <a:lstStyle/>
          <a:p>
            <a:r>
              <a:rPr lang="en-US" dirty="0"/>
              <a:t>Subscribed to:</a:t>
            </a:r>
          </a:p>
          <a:p>
            <a:r>
              <a:rPr lang="en-US" i="1" dirty="0">
                <a:solidFill>
                  <a:schemeClr val="accent6"/>
                </a:solidFill>
              </a:rPr>
              <a:t>“Temperature”</a:t>
            </a:r>
          </a:p>
        </p:txBody>
      </p:sp>
      <p:cxnSp>
        <p:nvCxnSpPr>
          <p:cNvPr id="29" name="Straight Arrow Connector 28"/>
          <p:cNvCxnSpPr/>
          <p:nvPr/>
        </p:nvCxnSpPr>
        <p:spPr>
          <a:xfrm>
            <a:off x="3391305" y="4219713"/>
            <a:ext cx="1365160"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675120" y="4219713"/>
            <a:ext cx="2876843"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675120" y="2771335"/>
            <a:ext cx="2876843" cy="1178873"/>
          </a:xfrm>
          <a:prstGeom prst="straightConnector1">
            <a:avLst/>
          </a:prstGeom>
          <a:ln w="47625">
            <a:solidFill>
              <a:schemeClr val="accent6"/>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66732" y="4498848"/>
            <a:ext cx="2880360" cy="1179576"/>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1180" y="2811157"/>
            <a:ext cx="7985878" cy="757130"/>
          </a:xfrm>
          <a:prstGeom prst="rect">
            <a:avLst/>
          </a:prstGeom>
          <a:noFill/>
        </p:spPr>
        <p:txBody>
          <a:bodyPr wrap="square" rtlCol="0">
            <a:spAutoFit/>
          </a:bodyPr>
          <a:lstStyle/>
          <a:p>
            <a:pPr marL="265113" lvl="0" indent="-265113" algn="just">
              <a:lnSpc>
                <a:spcPct val="90000"/>
              </a:lnSpc>
              <a:spcBef>
                <a:spcPts val="1000"/>
              </a:spcBef>
              <a:buClr>
                <a:srgbClr val="B84742"/>
              </a:buClr>
              <a:buFont typeface="Wingdings 3" panose="05040102010807070707" pitchFamily="18" charset="2"/>
              <a:buChar char=""/>
            </a:pPr>
            <a:r>
              <a:rPr lang="en-US" sz="2400" dirty="0">
                <a:solidFill>
                  <a:srgbClr val="212121"/>
                </a:solidFill>
              </a:rPr>
              <a:t>Note that the only nodes which have subscribed to the </a:t>
            </a:r>
            <a:r>
              <a:rPr lang="en-US" sz="2400" dirty="0">
                <a:solidFill>
                  <a:srgbClr val="1D6FA9"/>
                </a:solidFill>
              </a:rPr>
              <a:t>topic </a:t>
            </a:r>
            <a:r>
              <a:rPr lang="en-US" sz="2400" dirty="0">
                <a:solidFill>
                  <a:srgbClr val="212121"/>
                </a:solidFill>
              </a:rPr>
              <a:t>will capture the data and not the other nodes.</a:t>
            </a:r>
            <a:endParaRPr lang="en-US" sz="2400" dirty="0">
              <a:solidFill>
                <a:srgbClr val="1D6FA9"/>
              </a:solidFill>
            </a:endParaRPr>
          </a:p>
        </p:txBody>
      </p:sp>
      <p:grpSp>
        <p:nvGrpSpPr>
          <p:cNvPr id="4" name="Group 3"/>
          <p:cNvGrpSpPr/>
          <p:nvPr/>
        </p:nvGrpSpPr>
        <p:grpSpPr>
          <a:xfrm>
            <a:off x="10924261" y="2319108"/>
            <a:ext cx="914400" cy="914400"/>
            <a:chOff x="10924261" y="2319108"/>
            <a:chExt cx="914400" cy="914400"/>
          </a:xfrm>
        </p:grpSpPr>
        <p:cxnSp>
          <p:nvCxnSpPr>
            <p:cNvPr id="34" name="Straight Connector 33"/>
            <p:cNvCxnSpPr/>
            <p:nvPr/>
          </p:nvCxnSpPr>
          <p:spPr>
            <a:xfrm rot="2700000">
              <a:off x="11381461" y="2319107"/>
              <a:ext cx="0" cy="914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8100000">
              <a:off x="11381460" y="2319108"/>
              <a:ext cx="0" cy="914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9665254" y="3760149"/>
            <a:ext cx="1326004" cy="1283732"/>
            <a:chOff x="9665254" y="3760149"/>
            <a:chExt cx="1326004" cy="1283732"/>
          </a:xfrm>
        </p:grpSpPr>
        <p:sp>
          <p:nvSpPr>
            <p:cNvPr id="24" name="TextBox 23"/>
            <p:cNvSpPr txBox="1"/>
            <p:nvPr/>
          </p:nvSpPr>
          <p:spPr>
            <a:xfrm>
              <a:off x="9665254" y="4674549"/>
              <a:ext cx="1326004" cy="369332"/>
            </a:xfrm>
            <a:prstGeom prst="rect">
              <a:avLst/>
            </a:prstGeom>
            <a:noFill/>
          </p:spPr>
          <p:txBody>
            <a:bodyPr wrap="none" rtlCol="0">
              <a:spAutoFit/>
            </a:bodyPr>
            <a:lstStyle/>
            <a:p>
              <a:r>
                <a:rPr lang="en-US" dirty="0"/>
                <a:t>Subscriber 2</a:t>
              </a:r>
            </a:p>
          </p:txBody>
        </p:sp>
        <p:sp>
          <p:nvSpPr>
            <p:cNvPr id="12" name="Oval 11"/>
            <p:cNvSpPr/>
            <p:nvPr/>
          </p:nvSpPr>
          <p:spPr>
            <a:xfrm>
              <a:off x="9787700" y="3760149"/>
              <a:ext cx="914400" cy="914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4" descr="Mobile Clipart Png ,HD PNG . (+) Pictures - vhv.r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96390" y="3884764"/>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665254" y="5322520"/>
            <a:ext cx="1326004" cy="1283732"/>
            <a:chOff x="9665254" y="5322520"/>
            <a:chExt cx="1326004" cy="1283732"/>
          </a:xfrm>
        </p:grpSpPr>
        <p:sp>
          <p:nvSpPr>
            <p:cNvPr id="23" name="Oval 22"/>
            <p:cNvSpPr/>
            <p:nvPr/>
          </p:nvSpPr>
          <p:spPr>
            <a:xfrm>
              <a:off x="9787700" y="5322520"/>
              <a:ext cx="914400" cy="914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665254" y="6236920"/>
              <a:ext cx="1326004" cy="369332"/>
            </a:xfrm>
            <a:prstGeom prst="rect">
              <a:avLst/>
            </a:prstGeom>
            <a:noFill/>
          </p:spPr>
          <p:txBody>
            <a:bodyPr wrap="none" rtlCol="0">
              <a:spAutoFit/>
            </a:bodyPr>
            <a:lstStyle/>
            <a:p>
              <a:r>
                <a:rPr lang="en-US" dirty="0"/>
                <a:t>Subscriber 3</a:t>
              </a:r>
            </a:p>
          </p:txBody>
        </p:sp>
        <p:pic>
          <p:nvPicPr>
            <p:cNvPr id="1028" name="Picture 4" descr="94,963 Computer Clipart Illustrations &amp; Clip Art - i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85" t="24980" r="14516" b="27961"/>
            <a:stretch/>
          </p:blipFill>
          <p:spPr bwMode="auto">
            <a:xfrm>
              <a:off x="9873530" y="5536261"/>
              <a:ext cx="731520" cy="4869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51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xit" presetSubtype="0" fill="hold" nodeType="withEffect">
                                  <p:stCondLst>
                                    <p:cond delay="750"/>
                                  </p:stCondLst>
                                  <p:childTnLst>
                                    <p:set>
                                      <p:cBhvr>
                                        <p:cTn id="76" dur="1" fill="hold">
                                          <p:stCondLst>
                                            <p:cond delay="0"/>
                                          </p:stCondLst>
                                        </p:cTn>
                                        <p:tgtEl>
                                          <p:spTgt spid="4"/>
                                        </p:tgtEl>
                                        <p:attrNameLst>
                                          <p:attrName>style.visibility</p:attrName>
                                        </p:attrNameLst>
                                      </p:cBhvr>
                                      <p:to>
                                        <p:strVal val="hidden"/>
                                      </p:to>
                                    </p:set>
                                  </p:childTnLst>
                                </p:cTn>
                              </p:par>
                              <p:par>
                                <p:cTn id="77" presetID="1" presetClass="entr" presetSubtype="0" fill="hold" nodeType="withEffect">
                                  <p:stCondLst>
                                    <p:cond delay="125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xit" presetSubtype="0" fill="hold" nodeType="withEffect">
                                  <p:stCondLst>
                                    <p:cond delay="225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ntr" presetSubtype="0" fill="hold" nodeType="withEffect">
                                  <p:stCondLst>
                                    <p:cond delay="275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28"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Addressing &amp; Identification Protocols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541778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Internet Protocol Version 4 (IPv4)</a:t>
            </a:r>
          </a:p>
        </p:txBody>
      </p:sp>
      <p:sp>
        <p:nvSpPr>
          <p:cNvPr id="3" name="Content Placeholder 2"/>
          <p:cNvSpPr>
            <a:spLocks noGrp="1"/>
          </p:cNvSpPr>
          <p:nvPr>
            <p:ph idx="1"/>
          </p:nvPr>
        </p:nvSpPr>
        <p:spPr/>
        <p:txBody>
          <a:bodyPr/>
          <a:lstStyle/>
          <a:p>
            <a:r>
              <a:rPr lang="en-US" dirty="0"/>
              <a:t>IP addresses are useful in identifying a specific host in a network.</a:t>
            </a:r>
          </a:p>
          <a:p>
            <a:r>
              <a:rPr lang="en-US" dirty="0"/>
              <a:t>IP addresses are 32 bit numbers which are divided into 4 octets. Each octet represents 8 bit binary number.</a:t>
            </a:r>
          </a:p>
          <a:p>
            <a:r>
              <a:rPr lang="en-US" dirty="0"/>
              <a:t>Below is an example of an IP address:</a:t>
            </a:r>
          </a:p>
          <a:p>
            <a:pPr marL="0" indent="0">
              <a:buNone/>
            </a:pPr>
            <a:endParaRPr lang="en-US" dirty="0"/>
          </a:p>
        </p:txBody>
      </p:sp>
      <p:sp>
        <p:nvSpPr>
          <p:cNvPr id="5" name="Rounded Rectangle 4">
            <a:extLst>
              <a:ext uri="{FF2B5EF4-FFF2-40B4-BE49-F238E27FC236}">
                <a16:creationId xmlns:a16="http://schemas.microsoft.com/office/drawing/2014/main" id="{4C0F64E2-A538-C344-946F-669C84F32CD1}"/>
              </a:ext>
            </a:extLst>
          </p:cNvPr>
          <p:cNvSpPr/>
          <p:nvPr/>
        </p:nvSpPr>
        <p:spPr>
          <a:xfrm>
            <a:off x="2071254" y="3262745"/>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10101100</a:t>
            </a:r>
          </a:p>
        </p:txBody>
      </p:sp>
      <p:sp>
        <p:nvSpPr>
          <p:cNvPr id="6" name="Rounded Rectangle 5">
            <a:extLst>
              <a:ext uri="{FF2B5EF4-FFF2-40B4-BE49-F238E27FC236}">
                <a16:creationId xmlns:a16="http://schemas.microsoft.com/office/drawing/2014/main" id="{67D75587-7575-4343-B95D-2474419FEDF1}"/>
              </a:ext>
            </a:extLst>
          </p:cNvPr>
          <p:cNvSpPr/>
          <p:nvPr/>
        </p:nvSpPr>
        <p:spPr>
          <a:xfrm>
            <a:off x="4236328" y="3262745"/>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00010000</a:t>
            </a:r>
          </a:p>
        </p:txBody>
      </p:sp>
      <p:sp>
        <p:nvSpPr>
          <p:cNvPr id="7" name="Rounded Rectangle 6">
            <a:extLst>
              <a:ext uri="{FF2B5EF4-FFF2-40B4-BE49-F238E27FC236}">
                <a16:creationId xmlns:a16="http://schemas.microsoft.com/office/drawing/2014/main" id="{B77D0D90-5551-AC40-AE92-73A89B8B9CDD}"/>
              </a:ext>
            </a:extLst>
          </p:cNvPr>
          <p:cNvSpPr/>
          <p:nvPr/>
        </p:nvSpPr>
        <p:spPr>
          <a:xfrm>
            <a:off x="6401402" y="3262745"/>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11111110</a:t>
            </a:r>
          </a:p>
        </p:txBody>
      </p:sp>
      <p:sp>
        <p:nvSpPr>
          <p:cNvPr id="8" name="Rounded Rectangle 7">
            <a:extLst>
              <a:ext uri="{FF2B5EF4-FFF2-40B4-BE49-F238E27FC236}">
                <a16:creationId xmlns:a16="http://schemas.microsoft.com/office/drawing/2014/main" id="{8553625A-6765-824D-87CE-87821D46CCA4}"/>
              </a:ext>
            </a:extLst>
          </p:cNvPr>
          <p:cNvSpPr/>
          <p:nvPr/>
        </p:nvSpPr>
        <p:spPr>
          <a:xfrm>
            <a:off x="8566476" y="3262745"/>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00000001</a:t>
            </a:r>
          </a:p>
        </p:txBody>
      </p:sp>
      <p:sp>
        <p:nvSpPr>
          <p:cNvPr id="9" name="TextBox 8">
            <a:extLst>
              <a:ext uri="{FF2B5EF4-FFF2-40B4-BE49-F238E27FC236}">
                <a16:creationId xmlns:a16="http://schemas.microsoft.com/office/drawing/2014/main" id="{89DB5F5C-0321-5142-9E8B-09BEB02962C4}"/>
              </a:ext>
            </a:extLst>
          </p:cNvPr>
          <p:cNvSpPr txBox="1"/>
          <p:nvPr/>
        </p:nvSpPr>
        <p:spPr>
          <a:xfrm>
            <a:off x="2717792" y="3872345"/>
            <a:ext cx="535724" cy="369332"/>
          </a:xfrm>
          <a:prstGeom prst="rect">
            <a:avLst/>
          </a:prstGeom>
          <a:noFill/>
        </p:spPr>
        <p:txBody>
          <a:bodyPr wrap="none" rtlCol="0">
            <a:spAutoFit/>
          </a:bodyPr>
          <a:lstStyle/>
          <a:p>
            <a:r>
              <a:rPr lang="en-US" b="1" dirty="0"/>
              <a:t>172</a:t>
            </a:r>
          </a:p>
        </p:txBody>
      </p:sp>
      <p:sp>
        <p:nvSpPr>
          <p:cNvPr id="10" name="TextBox 9">
            <a:extLst>
              <a:ext uri="{FF2B5EF4-FFF2-40B4-BE49-F238E27FC236}">
                <a16:creationId xmlns:a16="http://schemas.microsoft.com/office/drawing/2014/main" id="{40C4EA10-33CC-304C-A1AA-223C473DE01E}"/>
              </a:ext>
            </a:extLst>
          </p:cNvPr>
          <p:cNvSpPr txBox="1"/>
          <p:nvPr/>
        </p:nvSpPr>
        <p:spPr>
          <a:xfrm>
            <a:off x="4882866" y="3872345"/>
            <a:ext cx="418704" cy="369332"/>
          </a:xfrm>
          <a:prstGeom prst="rect">
            <a:avLst/>
          </a:prstGeom>
          <a:noFill/>
        </p:spPr>
        <p:txBody>
          <a:bodyPr wrap="none" rtlCol="0">
            <a:spAutoFit/>
          </a:bodyPr>
          <a:lstStyle/>
          <a:p>
            <a:r>
              <a:rPr lang="en-US" b="1" dirty="0"/>
              <a:t>16</a:t>
            </a:r>
          </a:p>
        </p:txBody>
      </p:sp>
      <p:sp>
        <p:nvSpPr>
          <p:cNvPr id="11" name="TextBox 10">
            <a:extLst>
              <a:ext uri="{FF2B5EF4-FFF2-40B4-BE49-F238E27FC236}">
                <a16:creationId xmlns:a16="http://schemas.microsoft.com/office/drawing/2014/main" id="{31D07205-39A7-6D47-BD0D-A7C8CFCFC44D}"/>
              </a:ext>
            </a:extLst>
          </p:cNvPr>
          <p:cNvSpPr txBox="1"/>
          <p:nvPr/>
        </p:nvSpPr>
        <p:spPr>
          <a:xfrm>
            <a:off x="7146417" y="3867303"/>
            <a:ext cx="535724" cy="369332"/>
          </a:xfrm>
          <a:prstGeom prst="rect">
            <a:avLst/>
          </a:prstGeom>
          <a:noFill/>
        </p:spPr>
        <p:txBody>
          <a:bodyPr wrap="none" rtlCol="0">
            <a:spAutoFit/>
          </a:bodyPr>
          <a:lstStyle/>
          <a:p>
            <a:r>
              <a:rPr lang="en-US" b="1" dirty="0"/>
              <a:t>254</a:t>
            </a:r>
          </a:p>
        </p:txBody>
      </p:sp>
      <p:sp>
        <p:nvSpPr>
          <p:cNvPr id="12" name="TextBox 11">
            <a:extLst>
              <a:ext uri="{FF2B5EF4-FFF2-40B4-BE49-F238E27FC236}">
                <a16:creationId xmlns:a16="http://schemas.microsoft.com/office/drawing/2014/main" id="{1B18CCA0-AFE9-2E44-A7BC-0307BE60C7EA}"/>
              </a:ext>
            </a:extLst>
          </p:cNvPr>
          <p:cNvSpPr txBox="1"/>
          <p:nvPr/>
        </p:nvSpPr>
        <p:spPr>
          <a:xfrm>
            <a:off x="9311491" y="3867303"/>
            <a:ext cx="301686" cy="369332"/>
          </a:xfrm>
          <a:prstGeom prst="rect">
            <a:avLst/>
          </a:prstGeom>
          <a:noFill/>
        </p:spPr>
        <p:txBody>
          <a:bodyPr wrap="none" rtlCol="0">
            <a:spAutoFit/>
          </a:bodyPr>
          <a:lstStyle/>
          <a:p>
            <a:r>
              <a:rPr lang="en-US" b="1" dirty="0"/>
              <a:t>1</a:t>
            </a:r>
          </a:p>
        </p:txBody>
      </p:sp>
      <p:sp>
        <p:nvSpPr>
          <p:cNvPr id="13" name="TextBox 12">
            <a:extLst>
              <a:ext uri="{FF2B5EF4-FFF2-40B4-BE49-F238E27FC236}">
                <a16:creationId xmlns:a16="http://schemas.microsoft.com/office/drawing/2014/main" id="{646DFDE9-B758-254B-8BBF-0C61FFDE7C13}"/>
              </a:ext>
            </a:extLst>
          </p:cNvPr>
          <p:cNvSpPr txBox="1"/>
          <p:nvPr/>
        </p:nvSpPr>
        <p:spPr>
          <a:xfrm>
            <a:off x="2299854" y="4710545"/>
            <a:ext cx="8001000" cy="1015663"/>
          </a:xfrm>
          <a:prstGeom prst="rect">
            <a:avLst/>
          </a:prstGeom>
          <a:noFill/>
        </p:spPr>
        <p:txBody>
          <a:bodyPr wrap="square" rtlCol="0">
            <a:spAutoFit/>
          </a:bodyPr>
          <a:lstStyle/>
          <a:p>
            <a:pPr algn="ctr"/>
            <a:r>
              <a:rPr lang="en-US" b="1" dirty="0">
                <a:solidFill>
                  <a:srgbClr val="FF0000"/>
                </a:solidFill>
              </a:rPr>
              <a:t>IP addresses are divided into 2 parts:</a:t>
            </a:r>
          </a:p>
          <a:p>
            <a:pPr algn="ctr"/>
            <a:r>
              <a:rPr lang="en-US" b="1" dirty="0">
                <a:solidFill>
                  <a:srgbClr val="FF0000"/>
                </a:solidFill>
              </a:rPr>
              <a:t>Network ID  &amp; Host ID</a:t>
            </a:r>
          </a:p>
          <a:p>
            <a:pPr algn="ctr"/>
            <a:r>
              <a:rPr lang="en-US" sz="2400" b="1" dirty="0"/>
              <a:t>&lt;NID&gt;  &lt;HID&gt; = IP Address</a:t>
            </a:r>
          </a:p>
        </p:txBody>
      </p:sp>
    </p:spTree>
    <p:extLst>
      <p:ext uri="{BB962C8B-B14F-4D97-AF65-F5344CB8AC3E}">
        <p14:creationId xmlns:p14="http://schemas.microsoft.com/office/powerpoint/2010/main" val="3340028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Classification of IP Address</a:t>
            </a:r>
          </a:p>
        </p:txBody>
      </p:sp>
      <p:graphicFrame>
        <p:nvGraphicFramePr>
          <p:cNvPr id="4" name="Content Placeholder 4">
            <a:extLst>
              <a:ext uri="{FF2B5EF4-FFF2-40B4-BE49-F238E27FC236}">
                <a16:creationId xmlns:a16="http://schemas.microsoft.com/office/drawing/2014/main" id="{74F923B9-E0B7-DA41-AD76-4D6EC5E252AE}"/>
              </a:ext>
            </a:extLst>
          </p:cNvPr>
          <p:cNvGraphicFramePr>
            <a:graphicFrameLocks noGrp="1"/>
          </p:cNvGraphicFramePr>
          <p:nvPr>
            <p:ph idx="1"/>
            <p:extLst>
              <p:ext uri="{D42A27DB-BD31-4B8C-83A1-F6EECF244321}">
                <p14:modId xmlns:p14="http://schemas.microsoft.com/office/powerpoint/2010/main" val="2482879679"/>
              </p:ext>
            </p:extLst>
          </p:nvPr>
        </p:nvGraphicFramePr>
        <p:xfrm>
          <a:off x="228600" y="1227924"/>
          <a:ext cx="8763000" cy="370840"/>
        </p:xfrm>
        <a:graphic>
          <a:graphicData uri="http://schemas.openxmlformats.org/drawingml/2006/table">
            <a:tbl>
              <a:tblPr firstRow="1" bandRow="1">
                <a:tableStyleId>{5C22544A-7EE6-4342-B048-85BDC9FD1C3A}</a:tableStyleId>
              </a:tblPr>
              <a:tblGrid>
                <a:gridCol w="266700">
                  <a:extLst>
                    <a:ext uri="{9D8B030D-6E8A-4147-A177-3AD203B41FA5}">
                      <a16:colId xmlns:a16="http://schemas.microsoft.com/office/drawing/2014/main" val="3050919398"/>
                    </a:ext>
                  </a:extLst>
                </a:gridCol>
                <a:gridCol w="1924050">
                  <a:extLst>
                    <a:ext uri="{9D8B030D-6E8A-4147-A177-3AD203B41FA5}">
                      <a16:colId xmlns:a16="http://schemas.microsoft.com/office/drawing/2014/main" val="77430026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5" name="TextBox 4">
            <a:extLst>
              <a:ext uri="{FF2B5EF4-FFF2-40B4-BE49-F238E27FC236}">
                <a16:creationId xmlns:a16="http://schemas.microsoft.com/office/drawing/2014/main" id="{DBE65846-F4C0-8D43-852A-A7719F37682B}"/>
              </a:ext>
            </a:extLst>
          </p:cNvPr>
          <p:cNvSpPr txBox="1"/>
          <p:nvPr/>
        </p:nvSpPr>
        <p:spPr>
          <a:xfrm>
            <a:off x="231913" y="858592"/>
            <a:ext cx="915635" cy="369332"/>
          </a:xfrm>
          <a:prstGeom prst="rect">
            <a:avLst/>
          </a:prstGeom>
          <a:noFill/>
        </p:spPr>
        <p:txBody>
          <a:bodyPr wrap="none" rtlCol="0">
            <a:spAutoFit/>
          </a:bodyPr>
          <a:lstStyle/>
          <a:p>
            <a:r>
              <a:rPr lang="en-US" b="1" dirty="0"/>
              <a:t>Class: A</a:t>
            </a:r>
          </a:p>
        </p:txBody>
      </p:sp>
      <p:cxnSp>
        <p:nvCxnSpPr>
          <p:cNvPr id="6" name="Straight Arrow Connector 5">
            <a:extLst>
              <a:ext uri="{FF2B5EF4-FFF2-40B4-BE49-F238E27FC236}">
                <a16:creationId xmlns:a16="http://schemas.microsoft.com/office/drawing/2014/main" id="{126081D9-B612-6E4E-BACD-18B882241A55}"/>
              </a:ext>
            </a:extLst>
          </p:cNvPr>
          <p:cNvCxnSpPr>
            <a:cxnSpLocks/>
          </p:cNvCxnSpPr>
          <p:nvPr/>
        </p:nvCxnSpPr>
        <p:spPr>
          <a:xfrm flipV="1">
            <a:off x="342900" y="1598764"/>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999BA-D4C5-AE4D-9236-6816EC02CF37}"/>
              </a:ext>
            </a:extLst>
          </p:cNvPr>
          <p:cNvSpPr txBox="1"/>
          <p:nvPr/>
        </p:nvSpPr>
        <p:spPr>
          <a:xfrm>
            <a:off x="183572" y="1931490"/>
            <a:ext cx="495300" cy="381000"/>
          </a:xfrm>
          <a:prstGeom prst="rect">
            <a:avLst/>
          </a:prstGeom>
          <a:noFill/>
        </p:spPr>
        <p:txBody>
          <a:bodyPr wrap="square" rtlCol="0">
            <a:spAutoFit/>
          </a:bodyPr>
          <a:lstStyle/>
          <a:p>
            <a:r>
              <a:rPr lang="en-US" dirty="0"/>
              <a:t>Fix</a:t>
            </a:r>
          </a:p>
        </p:txBody>
      </p:sp>
      <p:sp>
        <p:nvSpPr>
          <p:cNvPr id="8" name="TextBox 7">
            <a:extLst>
              <a:ext uri="{FF2B5EF4-FFF2-40B4-BE49-F238E27FC236}">
                <a16:creationId xmlns:a16="http://schemas.microsoft.com/office/drawing/2014/main" id="{10EA55A9-5ED9-3049-AFDF-CEEFEB42E26C}"/>
              </a:ext>
            </a:extLst>
          </p:cNvPr>
          <p:cNvSpPr txBox="1"/>
          <p:nvPr/>
        </p:nvSpPr>
        <p:spPr>
          <a:xfrm>
            <a:off x="838200" y="1563469"/>
            <a:ext cx="1251714" cy="646331"/>
          </a:xfrm>
          <a:prstGeom prst="rect">
            <a:avLst/>
          </a:prstGeom>
          <a:noFill/>
        </p:spPr>
        <p:txBody>
          <a:bodyPr wrap="square" rtlCol="0">
            <a:spAutoFit/>
          </a:bodyPr>
          <a:lstStyle/>
          <a:p>
            <a:pPr algn="ctr"/>
            <a:r>
              <a:rPr lang="en-US" dirty="0"/>
              <a:t>7 Bit Network ID</a:t>
            </a:r>
          </a:p>
        </p:txBody>
      </p:sp>
      <p:sp>
        <p:nvSpPr>
          <p:cNvPr id="9" name="Left Brace 8">
            <a:extLst>
              <a:ext uri="{FF2B5EF4-FFF2-40B4-BE49-F238E27FC236}">
                <a16:creationId xmlns:a16="http://schemas.microsoft.com/office/drawing/2014/main" id="{273EE7CF-ED9B-5544-96B5-9BAB5B206F53}"/>
              </a:ext>
            </a:extLst>
          </p:cNvPr>
          <p:cNvSpPr/>
          <p:nvPr/>
        </p:nvSpPr>
        <p:spPr>
          <a:xfrm rot="16200000">
            <a:off x="5543550" y="-1381925"/>
            <a:ext cx="381000" cy="6515100"/>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C2462F2-EDCA-CE4E-86AA-7FD48ABF6BE9}"/>
              </a:ext>
            </a:extLst>
          </p:cNvPr>
          <p:cNvSpPr txBox="1"/>
          <p:nvPr/>
        </p:nvSpPr>
        <p:spPr>
          <a:xfrm>
            <a:off x="5829300" y="1563468"/>
            <a:ext cx="1026019" cy="646331"/>
          </a:xfrm>
          <a:prstGeom prst="rect">
            <a:avLst/>
          </a:prstGeom>
          <a:noFill/>
        </p:spPr>
        <p:txBody>
          <a:bodyPr wrap="square" rtlCol="0">
            <a:spAutoFit/>
          </a:bodyPr>
          <a:lstStyle/>
          <a:p>
            <a:r>
              <a:rPr lang="en-US" dirty="0"/>
              <a:t>24 Bit Host ID</a:t>
            </a:r>
          </a:p>
        </p:txBody>
      </p:sp>
      <p:graphicFrame>
        <p:nvGraphicFramePr>
          <p:cNvPr id="11" name="Content Placeholder 4">
            <a:extLst>
              <a:ext uri="{FF2B5EF4-FFF2-40B4-BE49-F238E27FC236}">
                <a16:creationId xmlns:a16="http://schemas.microsoft.com/office/drawing/2014/main" id="{7B01AF00-5A60-7948-AF13-C33A98E03895}"/>
              </a:ext>
            </a:extLst>
          </p:cNvPr>
          <p:cNvGraphicFramePr>
            <a:graphicFrameLocks/>
          </p:cNvGraphicFramePr>
          <p:nvPr>
            <p:extLst>
              <p:ext uri="{D42A27DB-BD31-4B8C-83A1-F6EECF244321}">
                <p14:modId xmlns:p14="http://schemas.microsoft.com/office/powerpoint/2010/main" val="2532648335"/>
              </p:ext>
            </p:extLst>
          </p:nvPr>
        </p:nvGraphicFramePr>
        <p:xfrm>
          <a:off x="228600" y="2529094"/>
          <a:ext cx="8763000" cy="370840"/>
        </p:xfrm>
        <a:graphic>
          <a:graphicData uri="http://schemas.openxmlformats.org/drawingml/2006/table">
            <a:tbl>
              <a:tblPr firstRow="1" bandRow="1">
                <a:tableStyleId>{21E4AEA4-8DFA-4A89-87EB-49C32662AFE0}</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1706428">
                  <a:extLst>
                    <a:ext uri="{9D8B030D-6E8A-4147-A177-3AD203B41FA5}">
                      <a16:colId xmlns:a16="http://schemas.microsoft.com/office/drawing/2014/main" val="4243967714"/>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1</a:t>
                      </a:r>
                    </a:p>
                  </a:txBody>
                  <a:tcPr/>
                </a:tc>
                <a:tc>
                  <a:txBody>
                    <a:bodyPr/>
                    <a:lstStyle/>
                    <a:p>
                      <a:pPr algn="ctr"/>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12" name="TextBox 11">
            <a:extLst>
              <a:ext uri="{FF2B5EF4-FFF2-40B4-BE49-F238E27FC236}">
                <a16:creationId xmlns:a16="http://schemas.microsoft.com/office/drawing/2014/main" id="{0E625D3E-3332-684F-940D-B168063A2DB5}"/>
              </a:ext>
            </a:extLst>
          </p:cNvPr>
          <p:cNvSpPr txBox="1"/>
          <p:nvPr/>
        </p:nvSpPr>
        <p:spPr>
          <a:xfrm>
            <a:off x="231913" y="2224294"/>
            <a:ext cx="906017" cy="369332"/>
          </a:xfrm>
          <a:prstGeom prst="rect">
            <a:avLst/>
          </a:prstGeom>
          <a:noFill/>
        </p:spPr>
        <p:txBody>
          <a:bodyPr wrap="none" rtlCol="0">
            <a:spAutoFit/>
          </a:bodyPr>
          <a:lstStyle/>
          <a:p>
            <a:r>
              <a:rPr lang="en-US" b="1" dirty="0"/>
              <a:t>Class: B</a:t>
            </a:r>
          </a:p>
        </p:txBody>
      </p:sp>
      <p:sp>
        <p:nvSpPr>
          <p:cNvPr id="13" name="TextBox 12">
            <a:extLst>
              <a:ext uri="{FF2B5EF4-FFF2-40B4-BE49-F238E27FC236}">
                <a16:creationId xmlns:a16="http://schemas.microsoft.com/office/drawing/2014/main" id="{2FF3F5A7-F554-964E-95C6-522C96BC378D}"/>
              </a:ext>
            </a:extLst>
          </p:cNvPr>
          <p:cNvSpPr txBox="1"/>
          <p:nvPr/>
        </p:nvSpPr>
        <p:spPr>
          <a:xfrm>
            <a:off x="266700" y="2819400"/>
            <a:ext cx="495300" cy="381000"/>
          </a:xfrm>
          <a:prstGeom prst="rect">
            <a:avLst/>
          </a:prstGeom>
          <a:noFill/>
        </p:spPr>
        <p:txBody>
          <a:bodyPr wrap="square" rtlCol="0">
            <a:spAutoFit/>
          </a:bodyPr>
          <a:lstStyle/>
          <a:p>
            <a:r>
              <a:rPr lang="en-US" dirty="0"/>
              <a:t>Fix</a:t>
            </a:r>
          </a:p>
        </p:txBody>
      </p:sp>
      <p:sp>
        <p:nvSpPr>
          <p:cNvPr id="14" name="TextBox 13">
            <a:extLst>
              <a:ext uri="{FF2B5EF4-FFF2-40B4-BE49-F238E27FC236}">
                <a16:creationId xmlns:a16="http://schemas.microsoft.com/office/drawing/2014/main" id="{E2F38304-4455-F74D-A187-7FC05C22A78F}"/>
              </a:ext>
            </a:extLst>
          </p:cNvPr>
          <p:cNvSpPr txBox="1"/>
          <p:nvPr/>
        </p:nvSpPr>
        <p:spPr>
          <a:xfrm>
            <a:off x="1340744" y="2853042"/>
            <a:ext cx="1251714" cy="646331"/>
          </a:xfrm>
          <a:prstGeom prst="rect">
            <a:avLst/>
          </a:prstGeom>
          <a:noFill/>
        </p:spPr>
        <p:txBody>
          <a:bodyPr wrap="square" rtlCol="0">
            <a:spAutoFit/>
          </a:bodyPr>
          <a:lstStyle/>
          <a:p>
            <a:pPr algn="ctr"/>
            <a:r>
              <a:rPr lang="en-US" dirty="0"/>
              <a:t>14 Bit Network ID</a:t>
            </a:r>
          </a:p>
        </p:txBody>
      </p:sp>
      <p:sp>
        <p:nvSpPr>
          <p:cNvPr id="15" name="Left Brace 14">
            <a:extLst>
              <a:ext uri="{FF2B5EF4-FFF2-40B4-BE49-F238E27FC236}">
                <a16:creationId xmlns:a16="http://schemas.microsoft.com/office/drawing/2014/main" id="{6AB97C34-2712-8D49-921E-619C2B929A3B}"/>
              </a:ext>
            </a:extLst>
          </p:cNvPr>
          <p:cNvSpPr/>
          <p:nvPr/>
        </p:nvSpPr>
        <p:spPr>
          <a:xfrm rot="16200000">
            <a:off x="2473804" y="1203876"/>
            <a:ext cx="381000" cy="3869635"/>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E7E37A6-944F-2E48-966A-714D2CBF8966}"/>
              </a:ext>
            </a:extLst>
          </p:cNvPr>
          <p:cNvSpPr txBox="1"/>
          <p:nvPr/>
        </p:nvSpPr>
        <p:spPr>
          <a:xfrm>
            <a:off x="5921026" y="2815527"/>
            <a:ext cx="1026019" cy="646331"/>
          </a:xfrm>
          <a:prstGeom prst="rect">
            <a:avLst/>
          </a:prstGeom>
          <a:noFill/>
        </p:spPr>
        <p:txBody>
          <a:bodyPr wrap="square" rtlCol="0">
            <a:spAutoFit/>
          </a:bodyPr>
          <a:lstStyle/>
          <a:p>
            <a:r>
              <a:rPr lang="en-US" dirty="0"/>
              <a:t>16 Bit Host ID</a:t>
            </a:r>
          </a:p>
        </p:txBody>
      </p:sp>
      <p:sp>
        <p:nvSpPr>
          <p:cNvPr id="17" name="Left Brace 16">
            <a:extLst>
              <a:ext uri="{FF2B5EF4-FFF2-40B4-BE49-F238E27FC236}">
                <a16:creationId xmlns:a16="http://schemas.microsoft.com/office/drawing/2014/main" id="{69C1793B-BDE4-DD48-9744-6EC9D9A879FC}"/>
              </a:ext>
            </a:extLst>
          </p:cNvPr>
          <p:cNvSpPr/>
          <p:nvPr/>
        </p:nvSpPr>
        <p:spPr>
          <a:xfrm rot="16200000">
            <a:off x="6642961" y="968738"/>
            <a:ext cx="381000" cy="4316278"/>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8" name="Content Placeholder 4">
            <a:extLst>
              <a:ext uri="{FF2B5EF4-FFF2-40B4-BE49-F238E27FC236}">
                <a16:creationId xmlns:a16="http://schemas.microsoft.com/office/drawing/2014/main" id="{22ADE4A0-D34A-E341-9C5E-D671958C11CB}"/>
              </a:ext>
            </a:extLst>
          </p:cNvPr>
          <p:cNvGraphicFramePr>
            <a:graphicFrameLocks/>
          </p:cNvGraphicFramePr>
          <p:nvPr>
            <p:extLst>
              <p:ext uri="{D42A27DB-BD31-4B8C-83A1-F6EECF244321}">
                <p14:modId xmlns:p14="http://schemas.microsoft.com/office/powerpoint/2010/main" val="3821186958"/>
              </p:ext>
            </p:extLst>
          </p:nvPr>
        </p:nvGraphicFramePr>
        <p:xfrm>
          <a:off x="255722" y="3708899"/>
          <a:ext cx="8763000" cy="370840"/>
        </p:xfrm>
        <a:graphic>
          <a:graphicData uri="http://schemas.openxmlformats.org/drawingml/2006/table">
            <a:tbl>
              <a:tblPr firstRow="1" bandRow="1">
                <a:tableStyleId>{F5AB1C69-6EDB-4FF4-983F-18BD219EF322}</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1466850">
                  <a:extLst>
                    <a:ext uri="{9D8B030D-6E8A-4147-A177-3AD203B41FA5}">
                      <a16:colId xmlns:a16="http://schemas.microsoft.com/office/drawing/2014/main" val="2894109257"/>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19" name="TextBox 18">
            <a:extLst>
              <a:ext uri="{FF2B5EF4-FFF2-40B4-BE49-F238E27FC236}">
                <a16:creationId xmlns:a16="http://schemas.microsoft.com/office/drawing/2014/main" id="{7897FC7D-7717-094A-9EE3-9D500815B622}"/>
              </a:ext>
            </a:extLst>
          </p:cNvPr>
          <p:cNvSpPr txBox="1"/>
          <p:nvPr/>
        </p:nvSpPr>
        <p:spPr>
          <a:xfrm>
            <a:off x="193813" y="3352800"/>
            <a:ext cx="898003" cy="369332"/>
          </a:xfrm>
          <a:prstGeom prst="rect">
            <a:avLst/>
          </a:prstGeom>
          <a:noFill/>
        </p:spPr>
        <p:txBody>
          <a:bodyPr wrap="none" rtlCol="0">
            <a:spAutoFit/>
          </a:bodyPr>
          <a:lstStyle/>
          <a:p>
            <a:r>
              <a:rPr lang="en-US" b="1" dirty="0"/>
              <a:t>Class: C</a:t>
            </a:r>
          </a:p>
        </p:txBody>
      </p:sp>
      <p:sp>
        <p:nvSpPr>
          <p:cNvPr id="20" name="TextBox 19">
            <a:extLst>
              <a:ext uri="{FF2B5EF4-FFF2-40B4-BE49-F238E27FC236}">
                <a16:creationId xmlns:a16="http://schemas.microsoft.com/office/drawing/2014/main" id="{BBA98910-7BB9-FA42-AFC0-67E7EEB831B9}"/>
              </a:ext>
            </a:extLst>
          </p:cNvPr>
          <p:cNvSpPr txBox="1"/>
          <p:nvPr/>
        </p:nvSpPr>
        <p:spPr>
          <a:xfrm>
            <a:off x="370022" y="4038600"/>
            <a:ext cx="495300" cy="381000"/>
          </a:xfrm>
          <a:prstGeom prst="rect">
            <a:avLst/>
          </a:prstGeom>
          <a:noFill/>
        </p:spPr>
        <p:txBody>
          <a:bodyPr wrap="square" rtlCol="0">
            <a:spAutoFit/>
          </a:bodyPr>
          <a:lstStyle/>
          <a:p>
            <a:r>
              <a:rPr lang="en-US" dirty="0"/>
              <a:t>Fix</a:t>
            </a:r>
          </a:p>
        </p:txBody>
      </p:sp>
      <p:sp>
        <p:nvSpPr>
          <p:cNvPr id="21" name="TextBox 20">
            <a:extLst>
              <a:ext uri="{FF2B5EF4-FFF2-40B4-BE49-F238E27FC236}">
                <a16:creationId xmlns:a16="http://schemas.microsoft.com/office/drawing/2014/main" id="{CB52B52A-CAA4-134E-B89B-68ADF3B92E06}"/>
              </a:ext>
            </a:extLst>
          </p:cNvPr>
          <p:cNvSpPr txBox="1"/>
          <p:nvPr/>
        </p:nvSpPr>
        <p:spPr>
          <a:xfrm>
            <a:off x="2254506" y="4012559"/>
            <a:ext cx="1251714" cy="646331"/>
          </a:xfrm>
          <a:prstGeom prst="rect">
            <a:avLst/>
          </a:prstGeom>
          <a:noFill/>
        </p:spPr>
        <p:txBody>
          <a:bodyPr wrap="square" rtlCol="0">
            <a:spAutoFit/>
          </a:bodyPr>
          <a:lstStyle/>
          <a:p>
            <a:pPr algn="ctr"/>
            <a:r>
              <a:rPr lang="en-US" dirty="0"/>
              <a:t>21 Bit Network ID</a:t>
            </a:r>
          </a:p>
        </p:txBody>
      </p:sp>
      <p:sp>
        <p:nvSpPr>
          <p:cNvPr id="22" name="Left Brace 21">
            <a:extLst>
              <a:ext uri="{FF2B5EF4-FFF2-40B4-BE49-F238E27FC236}">
                <a16:creationId xmlns:a16="http://schemas.microsoft.com/office/drawing/2014/main" id="{D965C56D-A8FE-7C4D-A6E3-D447E8D4F589}"/>
              </a:ext>
            </a:extLst>
          </p:cNvPr>
          <p:cNvSpPr/>
          <p:nvPr/>
        </p:nvSpPr>
        <p:spPr>
          <a:xfrm rot="16200000">
            <a:off x="3684723" y="1422900"/>
            <a:ext cx="381000" cy="5791197"/>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01C5CE6-F898-5849-B45F-C091E0B3121D}"/>
              </a:ext>
            </a:extLst>
          </p:cNvPr>
          <p:cNvSpPr txBox="1"/>
          <p:nvPr/>
        </p:nvSpPr>
        <p:spPr>
          <a:xfrm>
            <a:off x="8008432" y="3995333"/>
            <a:ext cx="1026019" cy="646331"/>
          </a:xfrm>
          <a:prstGeom prst="rect">
            <a:avLst/>
          </a:prstGeom>
          <a:noFill/>
        </p:spPr>
        <p:txBody>
          <a:bodyPr wrap="square" rtlCol="0">
            <a:spAutoFit/>
          </a:bodyPr>
          <a:lstStyle/>
          <a:p>
            <a:pPr algn="ctr"/>
            <a:r>
              <a:rPr lang="en-US" dirty="0"/>
              <a:t>8 Bit Host ID</a:t>
            </a:r>
          </a:p>
        </p:txBody>
      </p:sp>
      <p:sp>
        <p:nvSpPr>
          <p:cNvPr id="24" name="Left Brace 23">
            <a:extLst>
              <a:ext uri="{FF2B5EF4-FFF2-40B4-BE49-F238E27FC236}">
                <a16:creationId xmlns:a16="http://schemas.microsoft.com/office/drawing/2014/main" id="{96B40FAF-730E-A148-A338-8B8828EAFEF4}"/>
              </a:ext>
            </a:extLst>
          </p:cNvPr>
          <p:cNvSpPr/>
          <p:nvPr/>
        </p:nvSpPr>
        <p:spPr>
          <a:xfrm rot="16200000">
            <a:off x="7760081" y="3238541"/>
            <a:ext cx="381000" cy="2136281"/>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5" name="Content Placeholder 4">
            <a:extLst>
              <a:ext uri="{FF2B5EF4-FFF2-40B4-BE49-F238E27FC236}">
                <a16:creationId xmlns:a16="http://schemas.microsoft.com/office/drawing/2014/main" id="{880A693B-2253-0846-9AD6-A6AD213CAF7C}"/>
              </a:ext>
            </a:extLst>
          </p:cNvPr>
          <p:cNvGraphicFramePr>
            <a:graphicFrameLocks/>
          </p:cNvGraphicFramePr>
          <p:nvPr>
            <p:extLst>
              <p:ext uri="{D42A27DB-BD31-4B8C-83A1-F6EECF244321}">
                <p14:modId xmlns:p14="http://schemas.microsoft.com/office/powerpoint/2010/main" val="1817934750"/>
              </p:ext>
            </p:extLst>
          </p:nvPr>
        </p:nvGraphicFramePr>
        <p:xfrm>
          <a:off x="255722" y="4774731"/>
          <a:ext cx="8763000" cy="370840"/>
        </p:xfrm>
        <a:graphic>
          <a:graphicData uri="http://schemas.openxmlformats.org/drawingml/2006/table">
            <a:tbl>
              <a:tblPr firstRow="1" bandRow="1">
                <a:tableStyleId>{00A15C55-8517-42AA-B614-E9B94910E393}</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208280">
                  <a:extLst>
                    <a:ext uri="{9D8B030D-6E8A-4147-A177-3AD203B41FA5}">
                      <a16:colId xmlns:a16="http://schemas.microsoft.com/office/drawing/2014/main" val="2894109257"/>
                    </a:ext>
                  </a:extLst>
                </a:gridCol>
                <a:gridCol w="1258570">
                  <a:extLst>
                    <a:ext uri="{9D8B030D-6E8A-4147-A177-3AD203B41FA5}">
                      <a16:colId xmlns:a16="http://schemas.microsoft.com/office/drawing/2014/main" val="399915543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26" name="TextBox 25">
            <a:extLst>
              <a:ext uri="{FF2B5EF4-FFF2-40B4-BE49-F238E27FC236}">
                <a16:creationId xmlns:a16="http://schemas.microsoft.com/office/drawing/2014/main" id="{BDAF333E-0E2E-1042-A3E0-305C7C2DD334}"/>
              </a:ext>
            </a:extLst>
          </p:cNvPr>
          <p:cNvSpPr txBox="1"/>
          <p:nvPr/>
        </p:nvSpPr>
        <p:spPr>
          <a:xfrm>
            <a:off x="174771" y="4419600"/>
            <a:ext cx="922047" cy="369332"/>
          </a:xfrm>
          <a:prstGeom prst="rect">
            <a:avLst/>
          </a:prstGeom>
          <a:noFill/>
        </p:spPr>
        <p:txBody>
          <a:bodyPr wrap="none" rtlCol="0">
            <a:spAutoFit/>
          </a:bodyPr>
          <a:lstStyle/>
          <a:p>
            <a:r>
              <a:rPr lang="en-US" b="1" dirty="0"/>
              <a:t>Class: D</a:t>
            </a:r>
          </a:p>
        </p:txBody>
      </p:sp>
      <p:sp>
        <p:nvSpPr>
          <p:cNvPr id="27" name="TextBox 26">
            <a:extLst>
              <a:ext uri="{FF2B5EF4-FFF2-40B4-BE49-F238E27FC236}">
                <a16:creationId xmlns:a16="http://schemas.microsoft.com/office/drawing/2014/main" id="{3BD96DAD-A43A-1A42-836A-11CC7DB7630D}"/>
              </a:ext>
            </a:extLst>
          </p:cNvPr>
          <p:cNvSpPr txBox="1"/>
          <p:nvPr/>
        </p:nvSpPr>
        <p:spPr>
          <a:xfrm>
            <a:off x="505695" y="5080534"/>
            <a:ext cx="495300" cy="381000"/>
          </a:xfrm>
          <a:prstGeom prst="rect">
            <a:avLst/>
          </a:prstGeom>
          <a:noFill/>
        </p:spPr>
        <p:txBody>
          <a:bodyPr wrap="square" rtlCol="0">
            <a:spAutoFit/>
          </a:bodyPr>
          <a:lstStyle/>
          <a:p>
            <a:r>
              <a:rPr lang="en-US" dirty="0"/>
              <a:t>Fix</a:t>
            </a:r>
          </a:p>
        </p:txBody>
      </p:sp>
      <p:sp>
        <p:nvSpPr>
          <p:cNvPr id="28" name="TextBox 27">
            <a:extLst>
              <a:ext uri="{FF2B5EF4-FFF2-40B4-BE49-F238E27FC236}">
                <a16:creationId xmlns:a16="http://schemas.microsoft.com/office/drawing/2014/main" id="{B99A9B17-E0C6-164B-B307-28E4F1FC31B6}"/>
              </a:ext>
            </a:extLst>
          </p:cNvPr>
          <p:cNvSpPr txBox="1"/>
          <p:nvPr/>
        </p:nvSpPr>
        <p:spPr>
          <a:xfrm>
            <a:off x="4914900" y="5396465"/>
            <a:ext cx="2173158" cy="369332"/>
          </a:xfrm>
          <a:prstGeom prst="rect">
            <a:avLst/>
          </a:prstGeom>
          <a:noFill/>
        </p:spPr>
        <p:txBody>
          <a:bodyPr wrap="square" rtlCol="0">
            <a:spAutoFit/>
          </a:bodyPr>
          <a:lstStyle/>
          <a:p>
            <a:pPr algn="ctr"/>
            <a:r>
              <a:rPr lang="en-US" dirty="0"/>
              <a:t>Multicast address</a:t>
            </a:r>
          </a:p>
        </p:txBody>
      </p:sp>
      <p:sp>
        <p:nvSpPr>
          <p:cNvPr id="29" name="Left Brace 28">
            <a:extLst>
              <a:ext uri="{FF2B5EF4-FFF2-40B4-BE49-F238E27FC236}">
                <a16:creationId xmlns:a16="http://schemas.microsoft.com/office/drawing/2014/main" id="{54B1A326-4C15-4743-BCE6-EB155CFAB398}"/>
              </a:ext>
            </a:extLst>
          </p:cNvPr>
          <p:cNvSpPr/>
          <p:nvPr/>
        </p:nvSpPr>
        <p:spPr>
          <a:xfrm rot="16200000">
            <a:off x="4883814" y="1486099"/>
            <a:ext cx="381000" cy="7796463"/>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0" name="Content Placeholder 4">
            <a:extLst>
              <a:ext uri="{FF2B5EF4-FFF2-40B4-BE49-F238E27FC236}">
                <a16:creationId xmlns:a16="http://schemas.microsoft.com/office/drawing/2014/main" id="{F380A1A4-6BBE-8043-A28A-75EC4B70D779}"/>
              </a:ext>
            </a:extLst>
          </p:cNvPr>
          <p:cNvGraphicFramePr>
            <a:graphicFrameLocks/>
          </p:cNvGraphicFramePr>
          <p:nvPr>
            <p:extLst>
              <p:ext uri="{D42A27DB-BD31-4B8C-83A1-F6EECF244321}">
                <p14:modId xmlns:p14="http://schemas.microsoft.com/office/powerpoint/2010/main" val="1223573405"/>
              </p:ext>
            </p:extLst>
          </p:nvPr>
        </p:nvGraphicFramePr>
        <p:xfrm>
          <a:off x="266700" y="5765797"/>
          <a:ext cx="8763000" cy="370840"/>
        </p:xfrm>
        <a:graphic>
          <a:graphicData uri="http://schemas.openxmlformats.org/drawingml/2006/table">
            <a:tbl>
              <a:tblPr firstRow="1" bandRow="1">
                <a:tableStyleId>{7DF18680-E054-41AD-8BC1-D1AEF772440D}</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208280">
                  <a:extLst>
                    <a:ext uri="{9D8B030D-6E8A-4147-A177-3AD203B41FA5}">
                      <a16:colId xmlns:a16="http://schemas.microsoft.com/office/drawing/2014/main" val="2894109257"/>
                    </a:ext>
                  </a:extLst>
                </a:gridCol>
                <a:gridCol w="1258570">
                  <a:extLst>
                    <a:ext uri="{9D8B030D-6E8A-4147-A177-3AD203B41FA5}">
                      <a16:colId xmlns:a16="http://schemas.microsoft.com/office/drawing/2014/main" val="399915543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31" name="TextBox 30">
            <a:extLst>
              <a:ext uri="{FF2B5EF4-FFF2-40B4-BE49-F238E27FC236}">
                <a16:creationId xmlns:a16="http://schemas.microsoft.com/office/drawing/2014/main" id="{20F32F40-342E-8D40-904D-67EA15796464}"/>
              </a:ext>
            </a:extLst>
          </p:cNvPr>
          <p:cNvSpPr txBox="1"/>
          <p:nvPr/>
        </p:nvSpPr>
        <p:spPr>
          <a:xfrm>
            <a:off x="270013" y="5396465"/>
            <a:ext cx="888385" cy="369332"/>
          </a:xfrm>
          <a:prstGeom prst="rect">
            <a:avLst/>
          </a:prstGeom>
          <a:noFill/>
        </p:spPr>
        <p:txBody>
          <a:bodyPr wrap="none" rtlCol="0">
            <a:spAutoFit/>
          </a:bodyPr>
          <a:lstStyle/>
          <a:p>
            <a:r>
              <a:rPr lang="en-US" b="1" dirty="0"/>
              <a:t>Class: E</a:t>
            </a:r>
          </a:p>
        </p:txBody>
      </p:sp>
      <p:sp>
        <p:nvSpPr>
          <p:cNvPr id="32" name="TextBox 31">
            <a:extLst>
              <a:ext uri="{FF2B5EF4-FFF2-40B4-BE49-F238E27FC236}">
                <a16:creationId xmlns:a16="http://schemas.microsoft.com/office/drawing/2014/main" id="{1A2A474C-D896-A64C-B644-A6712D34ACDF}"/>
              </a:ext>
            </a:extLst>
          </p:cNvPr>
          <p:cNvSpPr txBox="1"/>
          <p:nvPr/>
        </p:nvSpPr>
        <p:spPr>
          <a:xfrm>
            <a:off x="505695" y="6149116"/>
            <a:ext cx="495300" cy="381000"/>
          </a:xfrm>
          <a:prstGeom prst="rect">
            <a:avLst/>
          </a:prstGeom>
          <a:noFill/>
        </p:spPr>
        <p:txBody>
          <a:bodyPr wrap="square" rtlCol="0">
            <a:spAutoFit/>
          </a:bodyPr>
          <a:lstStyle/>
          <a:p>
            <a:r>
              <a:rPr lang="en-US" dirty="0"/>
              <a:t>Fix</a:t>
            </a:r>
          </a:p>
        </p:txBody>
      </p:sp>
      <p:sp>
        <p:nvSpPr>
          <p:cNvPr id="33" name="TextBox 32">
            <a:extLst>
              <a:ext uri="{FF2B5EF4-FFF2-40B4-BE49-F238E27FC236}">
                <a16:creationId xmlns:a16="http://schemas.microsoft.com/office/drawing/2014/main" id="{C0E144D7-B9F9-7542-9BED-F63F3B95E991}"/>
              </a:ext>
            </a:extLst>
          </p:cNvPr>
          <p:cNvSpPr txBox="1"/>
          <p:nvPr/>
        </p:nvSpPr>
        <p:spPr>
          <a:xfrm>
            <a:off x="4972042" y="6148027"/>
            <a:ext cx="2173158" cy="369332"/>
          </a:xfrm>
          <a:prstGeom prst="rect">
            <a:avLst/>
          </a:prstGeom>
          <a:noFill/>
        </p:spPr>
        <p:txBody>
          <a:bodyPr wrap="square" rtlCol="0">
            <a:spAutoFit/>
          </a:bodyPr>
          <a:lstStyle/>
          <a:p>
            <a:pPr algn="ctr"/>
            <a:r>
              <a:rPr lang="en-US" dirty="0"/>
              <a:t>Reserved address</a:t>
            </a:r>
          </a:p>
        </p:txBody>
      </p:sp>
      <p:sp>
        <p:nvSpPr>
          <p:cNvPr id="34" name="Left Brace 33">
            <a:extLst>
              <a:ext uri="{FF2B5EF4-FFF2-40B4-BE49-F238E27FC236}">
                <a16:creationId xmlns:a16="http://schemas.microsoft.com/office/drawing/2014/main" id="{BA04BDCE-2C01-A749-B0FE-E6674171E7D1}"/>
              </a:ext>
            </a:extLst>
          </p:cNvPr>
          <p:cNvSpPr/>
          <p:nvPr/>
        </p:nvSpPr>
        <p:spPr>
          <a:xfrm rot="16200000">
            <a:off x="4999200" y="2336978"/>
            <a:ext cx="172187" cy="7796463"/>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540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0" grpId="0"/>
      <p:bldP spid="12" grpId="0"/>
      <p:bldP spid="13" grpId="0"/>
      <p:bldP spid="14" grpId="0"/>
      <p:bldP spid="15" grpId="0" animBg="1"/>
      <p:bldP spid="16" grpId="0"/>
      <p:bldP spid="17" grpId="0" animBg="1"/>
      <p:bldP spid="19" grpId="0"/>
      <p:bldP spid="20" grpId="0"/>
      <p:bldP spid="21" grpId="0"/>
      <p:bldP spid="22" grpId="0" animBg="1"/>
      <p:bldP spid="23" grpId="0"/>
      <p:bldP spid="24" grpId="0" animBg="1"/>
      <p:bldP spid="26" grpId="0"/>
      <p:bldP spid="27" grpId="0"/>
      <p:bldP spid="28" grpId="0"/>
      <p:bldP spid="29" grpId="0" animBg="1"/>
      <p:bldP spid="31" grpId="0"/>
      <p:bldP spid="32" grpId="0"/>
      <p:bldP spid="33" grpId="0"/>
      <p:bldP spid="3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a:t>
            </a:r>
            <a:endParaRPr lang="en-IN" dirty="0"/>
          </a:p>
        </p:txBody>
      </p:sp>
      <p:sp>
        <p:nvSpPr>
          <p:cNvPr id="3" name="Content Placeholder 2"/>
          <p:cNvSpPr>
            <a:spLocks noGrp="1"/>
          </p:cNvSpPr>
          <p:nvPr>
            <p:ph idx="1"/>
          </p:nvPr>
        </p:nvSpPr>
        <p:spPr/>
        <p:txBody>
          <a:bodyPr/>
          <a:lstStyle/>
          <a:p>
            <a:endParaRPr lang="en-US" dirty="0"/>
          </a:p>
          <a:p>
            <a:endParaRPr lang="en-US" dirty="0"/>
          </a:p>
          <a:p>
            <a:r>
              <a:rPr lang="en-US" dirty="0"/>
              <a:t>Only 126 addresses are used for network address.</a:t>
            </a:r>
          </a:p>
          <a:p>
            <a:r>
              <a:rPr lang="en-US" dirty="0"/>
              <a:t>All 0’s and 1’s in Network-ID are dedicated for special IP address. So, total number of IP address in class A can be represented as following.</a:t>
            </a:r>
          </a:p>
          <a:p>
            <a:r>
              <a:rPr lang="en-US" dirty="0"/>
              <a:t>The range of Class A is </a:t>
            </a:r>
            <a:r>
              <a:rPr lang="en-US" dirty="0">
                <a:solidFill>
                  <a:schemeClr val="tx2"/>
                </a:solidFill>
              </a:rPr>
              <a:t>0.0.0.0 to 127.255.255.255</a:t>
            </a:r>
          </a:p>
          <a:p>
            <a:endParaRPr lang="en-IN" dirty="0"/>
          </a:p>
        </p:txBody>
      </p:sp>
      <p:graphicFrame>
        <p:nvGraphicFramePr>
          <p:cNvPr id="9" name="Content Placeholder 4">
            <a:extLst>
              <a:ext uri="{FF2B5EF4-FFF2-40B4-BE49-F238E27FC236}">
                <a16:creationId xmlns:a16="http://schemas.microsoft.com/office/drawing/2014/main" id="{B69D2528-7B3A-204F-906A-0F431809B8DE}"/>
              </a:ext>
            </a:extLst>
          </p:cNvPr>
          <p:cNvGraphicFramePr>
            <a:graphicFrameLocks/>
          </p:cNvGraphicFramePr>
          <p:nvPr>
            <p:extLst>
              <p:ext uri="{D42A27DB-BD31-4B8C-83A1-F6EECF244321}">
                <p14:modId xmlns:p14="http://schemas.microsoft.com/office/powerpoint/2010/main" val="123369881"/>
              </p:ext>
            </p:extLst>
          </p:nvPr>
        </p:nvGraphicFramePr>
        <p:xfrm>
          <a:off x="1683341" y="845120"/>
          <a:ext cx="8763000" cy="370840"/>
        </p:xfrm>
        <a:graphic>
          <a:graphicData uri="http://schemas.openxmlformats.org/drawingml/2006/table">
            <a:tbl>
              <a:tblPr firstRow="1" bandRow="1">
                <a:tableStyleId>{5C22544A-7EE6-4342-B048-85BDC9FD1C3A}</a:tableStyleId>
              </a:tblPr>
              <a:tblGrid>
                <a:gridCol w="266700">
                  <a:extLst>
                    <a:ext uri="{9D8B030D-6E8A-4147-A177-3AD203B41FA5}">
                      <a16:colId xmlns:a16="http://schemas.microsoft.com/office/drawing/2014/main" val="3050919398"/>
                    </a:ext>
                  </a:extLst>
                </a:gridCol>
                <a:gridCol w="1924050">
                  <a:extLst>
                    <a:ext uri="{9D8B030D-6E8A-4147-A177-3AD203B41FA5}">
                      <a16:colId xmlns:a16="http://schemas.microsoft.com/office/drawing/2014/main" val="77430026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cxnSp>
        <p:nvCxnSpPr>
          <p:cNvPr id="10" name="Straight Arrow Connector 9">
            <a:extLst>
              <a:ext uri="{FF2B5EF4-FFF2-40B4-BE49-F238E27FC236}">
                <a16:creationId xmlns:a16="http://schemas.microsoft.com/office/drawing/2014/main" id="{19026224-3182-3C47-A92B-98A152B4C104}"/>
              </a:ext>
            </a:extLst>
          </p:cNvPr>
          <p:cNvCxnSpPr>
            <a:cxnSpLocks/>
          </p:cNvCxnSpPr>
          <p:nvPr/>
        </p:nvCxnSpPr>
        <p:spPr>
          <a:xfrm flipV="1">
            <a:off x="1797641" y="121596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B8829D-5227-4F49-A82F-F94C21365C89}"/>
              </a:ext>
            </a:extLst>
          </p:cNvPr>
          <p:cNvSpPr txBox="1"/>
          <p:nvPr/>
        </p:nvSpPr>
        <p:spPr>
          <a:xfrm>
            <a:off x="2292941" y="1180665"/>
            <a:ext cx="1251714" cy="646331"/>
          </a:xfrm>
          <a:prstGeom prst="rect">
            <a:avLst/>
          </a:prstGeom>
          <a:noFill/>
        </p:spPr>
        <p:txBody>
          <a:bodyPr wrap="square" rtlCol="0">
            <a:spAutoFit/>
          </a:bodyPr>
          <a:lstStyle/>
          <a:p>
            <a:pPr algn="ctr"/>
            <a:r>
              <a:rPr lang="en-US" dirty="0"/>
              <a:t>7 Bit Network ID</a:t>
            </a:r>
          </a:p>
        </p:txBody>
      </p:sp>
      <p:sp>
        <p:nvSpPr>
          <p:cNvPr id="12" name="Left Brace 11">
            <a:extLst>
              <a:ext uri="{FF2B5EF4-FFF2-40B4-BE49-F238E27FC236}">
                <a16:creationId xmlns:a16="http://schemas.microsoft.com/office/drawing/2014/main" id="{B9CCBA7F-6455-454C-847E-3FD3D6BE67A6}"/>
              </a:ext>
            </a:extLst>
          </p:cNvPr>
          <p:cNvSpPr/>
          <p:nvPr/>
        </p:nvSpPr>
        <p:spPr>
          <a:xfrm rot="16200000">
            <a:off x="6998291" y="-1764729"/>
            <a:ext cx="381000" cy="6515100"/>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B9BE76D-FCE2-D749-916D-684831C7B007}"/>
              </a:ext>
            </a:extLst>
          </p:cNvPr>
          <p:cNvSpPr txBox="1"/>
          <p:nvPr/>
        </p:nvSpPr>
        <p:spPr>
          <a:xfrm>
            <a:off x="7284041" y="1180664"/>
            <a:ext cx="1026019" cy="646331"/>
          </a:xfrm>
          <a:prstGeom prst="rect">
            <a:avLst/>
          </a:prstGeom>
          <a:noFill/>
        </p:spPr>
        <p:txBody>
          <a:bodyPr wrap="square" rtlCol="0">
            <a:spAutoFit/>
          </a:bodyPr>
          <a:lstStyle/>
          <a:p>
            <a:r>
              <a:rPr lang="en-US" dirty="0"/>
              <a:t>24 Bit Host ID</a:t>
            </a:r>
          </a:p>
        </p:txBody>
      </p:sp>
      <p:graphicFrame>
        <p:nvGraphicFramePr>
          <p:cNvPr id="14" name="Table 13">
            <a:extLst>
              <a:ext uri="{FF2B5EF4-FFF2-40B4-BE49-F238E27FC236}">
                <a16:creationId xmlns:a16="http://schemas.microsoft.com/office/drawing/2014/main" id="{782232CB-0DED-6D41-8EE3-0761A1BF4B69}"/>
              </a:ext>
            </a:extLst>
          </p:cNvPr>
          <p:cNvGraphicFramePr>
            <a:graphicFrameLocks noGrp="1"/>
          </p:cNvGraphicFramePr>
          <p:nvPr>
            <p:extLst>
              <p:ext uri="{D42A27DB-BD31-4B8C-83A1-F6EECF244321}">
                <p14:modId xmlns:p14="http://schemas.microsoft.com/office/powerpoint/2010/main" val="581534346"/>
              </p:ext>
            </p:extLst>
          </p:nvPr>
        </p:nvGraphicFramePr>
        <p:xfrm>
          <a:off x="2743200" y="3657600"/>
          <a:ext cx="5851143" cy="2835531"/>
        </p:xfrm>
        <a:graphic>
          <a:graphicData uri="http://schemas.openxmlformats.org/drawingml/2006/table">
            <a:tbl>
              <a:tblPr firstRow="1" bandRow="1">
                <a:tableStyleId>{3B4B98B0-60AC-42C2-AFA5-B58CD77FA1E5}</a:tableStyleId>
              </a:tblPr>
              <a:tblGrid>
                <a:gridCol w="1867205">
                  <a:extLst>
                    <a:ext uri="{9D8B030D-6E8A-4147-A177-3AD203B41FA5}">
                      <a16:colId xmlns:a16="http://schemas.microsoft.com/office/drawing/2014/main" val="4185517424"/>
                    </a:ext>
                  </a:extLst>
                </a:gridCol>
                <a:gridCol w="3983938">
                  <a:extLst>
                    <a:ext uri="{9D8B030D-6E8A-4147-A177-3AD203B41FA5}">
                      <a16:colId xmlns:a16="http://schemas.microsoft.com/office/drawing/2014/main" val="881006165"/>
                    </a:ext>
                  </a:extLst>
                </a:gridCol>
              </a:tblGrid>
              <a:tr h="316386">
                <a:tc>
                  <a:txBody>
                    <a:bodyPr/>
                    <a:lstStyle/>
                    <a:p>
                      <a:r>
                        <a:rPr lang="en-US" b="0" dirty="0"/>
                        <a:t>0.0.0.0</a:t>
                      </a:r>
                    </a:p>
                  </a:txBody>
                  <a:tcPr/>
                </a:tc>
                <a:tc>
                  <a:txBody>
                    <a:bodyPr/>
                    <a:lstStyle/>
                    <a:p>
                      <a:r>
                        <a:rPr lang="en-US" b="0" dirty="0">
                          <a:sym typeface="Wingdings" pitchFamily="2" charset="2"/>
                        </a:rPr>
                        <a:t>Special IP Address</a:t>
                      </a:r>
                      <a:endParaRPr lang="en-US" b="0" dirty="0"/>
                    </a:p>
                  </a:txBody>
                  <a:tcPr/>
                </a:tc>
                <a:extLst>
                  <a:ext uri="{0D108BD9-81ED-4DB2-BD59-A6C34878D82A}">
                    <a16:rowId xmlns:a16="http://schemas.microsoft.com/office/drawing/2014/main" val="1742868007"/>
                  </a:ext>
                </a:extLst>
              </a:tr>
              <a:tr h="1740123">
                <a:tc>
                  <a:txBody>
                    <a:bodyPr/>
                    <a:lstStyle/>
                    <a:p>
                      <a:r>
                        <a:rPr lang="en-US" dirty="0"/>
                        <a:t>00000001.0.0.1</a:t>
                      </a:r>
                    </a:p>
                    <a:p>
                      <a:r>
                        <a:rPr lang="en-US" dirty="0"/>
                        <a:t>1.0.0.2</a:t>
                      </a:r>
                    </a:p>
                    <a:p>
                      <a:r>
                        <a:rPr lang="en-US" dirty="0"/>
                        <a:t>1.0.0.3</a:t>
                      </a:r>
                    </a:p>
                    <a:p>
                      <a:r>
                        <a:rPr lang="en-US" dirty="0"/>
                        <a:t>.</a:t>
                      </a:r>
                    </a:p>
                    <a:p>
                      <a:r>
                        <a:rPr lang="en-US" dirty="0"/>
                        <a:t>.</a:t>
                      </a:r>
                    </a:p>
                    <a:p>
                      <a:r>
                        <a:rPr lang="en-US" dirty="0"/>
                        <a:t>.</a:t>
                      </a:r>
                    </a:p>
                    <a:p>
                      <a:r>
                        <a:rPr lang="en-US" dirty="0"/>
                        <a:t>126.255.255.254</a:t>
                      </a:r>
                    </a:p>
                  </a:txBody>
                  <a:tcPr>
                    <a:lnB w="12700" cap="flat" cmpd="sng" algn="ctr">
                      <a:solidFill>
                        <a:schemeClr val="tx1"/>
                      </a:solidFill>
                      <a:prstDash val="solid"/>
                      <a:round/>
                      <a:headEnd type="none" w="med" len="med"/>
                      <a:tailEnd type="none" w="med" len="med"/>
                    </a:lnB>
                  </a:tcPr>
                </a:tc>
                <a:tc>
                  <a:txBody>
                    <a:bodyPr/>
                    <a:lstStyle/>
                    <a:p>
                      <a:pPr algn="l"/>
                      <a:r>
                        <a:rPr lang="en-US" dirty="0"/>
                        <a:t>2</a:t>
                      </a:r>
                      <a:r>
                        <a:rPr lang="en-US" baseline="30000" dirty="0"/>
                        <a:t>24 </a:t>
                      </a:r>
                      <a:r>
                        <a:rPr lang="en-US" baseline="0" dirty="0"/>
                        <a:t>– 2 are Host IP</a:t>
                      </a:r>
                      <a:endParaRPr 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9889"/>
                  </a:ext>
                </a:extLst>
              </a:tr>
              <a:tr h="458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127.255.255.255</a:t>
                      </a:r>
                    </a:p>
                  </a:txBody>
                  <a:tcPr>
                    <a:lnT w="12700" cap="flat" cmpd="sng" algn="ctr">
                      <a:solidFill>
                        <a:schemeClr val="tx1"/>
                      </a:solidFill>
                      <a:prstDash val="solid"/>
                      <a:round/>
                      <a:headEnd type="none" w="med" len="med"/>
                      <a:tailEnd type="none" w="med" len="med"/>
                    </a:lnT>
                  </a:tcPr>
                </a:tc>
                <a:tc>
                  <a:txBody>
                    <a:bodyPr/>
                    <a:lstStyle/>
                    <a:p>
                      <a:r>
                        <a:rPr lang="en-US" dirty="0">
                          <a:sym typeface="Wingdings" pitchFamily="2" charset="2"/>
                        </a:rPr>
                        <a:t>Special IP Address – Loopback</a:t>
                      </a: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5614329"/>
                  </a:ext>
                </a:extLst>
              </a:tr>
            </a:tbl>
          </a:graphicData>
        </a:graphic>
      </p:graphicFrame>
    </p:spTree>
    <p:extLst>
      <p:ext uri="{BB962C8B-B14F-4D97-AF65-F5344CB8AC3E}">
        <p14:creationId xmlns:p14="http://schemas.microsoft.com/office/powerpoint/2010/main" val="36738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B</a:t>
            </a:r>
            <a:endParaRPr lang="en-IN" dirty="0"/>
          </a:p>
        </p:txBody>
      </p:sp>
      <p:sp>
        <p:nvSpPr>
          <p:cNvPr id="3" name="Content Placeholder 2"/>
          <p:cNvSpPr>
            <a:spLocks noGrp="1"/>
          </p:cNvSpPr>
          <p:nvPr>
            <p:ph idx="1"/>
          </p:nvPr>
        </p:nvSpPr>
        <p:spPr/>
        <p:txBody>
          <a:bodyPr/>
          <a:lstStyle/>
          <a:p>
            <a:endParaRPr lang="en-US" dirty="0"/>
          </a:p>
          <a:p>
            <a:endParaRPr lang="en-US" dirty="0"/>
          </a:p>
          <a:p>
            <a:r>
              <a:rPr lang="en-US" dirty="0"/>
              <a:t>No special network address here. All are usable.</a:t>
            </a:r>
          </a:p>
          <a:p>
            <a:r>
              <a:rPr lang="en-US" dirty="0"/>
              <a:t>The total number of hosts connected in network can be given as following:</a:t>
            </a:r>
          </a:p>
          <a:p>
            <a:r>
              <a:rPr lang="en-US" dirty="0"/>
              <a:t>It is used in medium size network. </a:t>
            </a:r>
          </a:p>
          <a:p>
            <a:r>
              <a:rPr lang="en-US" dirty="0"/>
              <a:t>The range of Class B is </a:t>
            </a:r>
            <a:r>
              <a:rPr lang="en-US" dirty="0">
                <a:solidFill>
                  <a:schemeClr val="tx2"/>
                </a:solidFill>
              </a:rPr>
              <a:t>128.0.0.0 to 191.255.255.255</a:t>
            </a:r>
          </a:p>
          <a:p>
            <a:endParaRPr lang="en-IN" dirty="0"/>
          </a:p>
        </p:txBody>
      </p:sp>
      <p:graphicFrame>
        <p:nvGraphicFramePr>
          <p:cNvPr id="4" name="Content Placeholder 4">
            <a:extLst>
              <a:ext uri="{FF2B5EF4-FFF2-40B4-BE49-F238E27FC236}">
                <a16:creationId xmlns:a16="http://schemas.microsoft.com/office/drawing/2014/main" id="{3C8765E1-B9AA-3F49-9E3E-B113B13EEE10}"/>
              </a:ext>
            </a:extLst>
          </p:cNvPr>
          <p:cNvGraphicFramePr>
            <a:graphicFrameLocks/>
          </p:cNvGraphicFramePr>
          <p:nvPr>
            <p:extLst>
              <p:ext uri="{D42A27DB-BD31-4B8C-83A1-F6EECF244321}">
                <p14:modId xmlns:p14="http://schemas.microsoft.com/office/powerpoint/2010/main" val="3815972040"/>
              </p:ext>
            </p:extLst>
          </p:nvPr>
        </p:nvGraphicFramePr>
        <p:xfrm>
          <a:off x="1700055" y="885783"/>
          <a:ext cx="8763000" cy="370840"/>
        </p:xfrm>
        <a:graphic>
          <a:graphicData uri="http://schemas.openxmlformats.org/drawingml/2006/table">
            <a:tbl>
              <a:tblPr firstRow="1" bandRow="1">
                <a:tableStyleId>{21E4AEA4-8DFA-4A89-87EB-49C32662AFE0}</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1706428">
                  <a:extLst>
                    <a:ext uri="{9D8B030D-6E8A-4147-A177-3AD203B41FA5}">
                      <a16:colId xmlns:a16="http://schemas.microsoft.com/office/drawing/2014/main" val="4243967714"/>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1</a:t>
                      </a:r>
                    </a:p>
                  </a:txBody>
                  <a:tcPr/>
                </a:tc>
                <a:tc>
                  <a:txBody>
                    <a:bodyPr/>
                    <a:lstStyle/>
                    <a:p>
                      <a:pPr algn="ctr"/>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5" name="TextBox 4">
            <a:extLst>
              <a:ext uri="{FF2B5EF4-FFF2-40B4-BE49-F238E27FC236}">
                <a16:creationId xmlns:a16="http://schemas.microsoft.com/office/drawing/2014/main" id="{D1556689-6F78-9246-A2E0-70F1A18ECC4D}"/>
              </a:ext>
            </a:extLst>
          </p:cNvPr>
          <p:cNvSpPr txBox="1"/>
          <p:nvPr/>
        </p:nvSpPr>
        <p:spPr>
          <a:xfrm>
            <a:off x="1738155" y="1176089"/>
            <a:ext cx="495300" cy="381000"/>
          </a:xfrm>
          <a:prstGeom prst="rect">
            <a:avLst/>
          </a:prstGeom>
          <a:noFill/>
        </p:spPr>
        <p:txBody>
          <a:bodyPr wrap="square" rtlCol="0">
            <a:spAutoFit/>
          </a:bodyPr>
          <a:lstStyle/>
          <a:p>
            <a:r>
              <a:rPr lang="en-US" dirty="0"/>
              <a:t>Fix</a:t>
            </a:r>
          </a:p>
        </p:txBody>
      </p:sp>
      <p:sp>
        <p:nvSpPr>
          <p:cNvPr id="6" name="TextBox 5">
            <a:extLst>
              <a:ext uri="{FF2B5EF4-FFF2-40B4-BE49-F238E27FC236}">
                <a16:creationId xmlns:a16="http://schemas.microsoft.com/office/drawing/2014/main" id="{F0917D25-1D2F-E94F-A1B9-D8B1E52549F0}"/>
              </a:ext>
            </a:extLst>
          </p:cNvPr>
          <p:cNvSpPr txBox="1"/>
          <p:nvPr/>
        </p:nvSpPr>
        <p:spPr>
          <a:xfrm>
            <a:off x="2812199" y="1209731"/>
            <a:ext cx="1251714" cy="646331"/>
          </a:xfrm>
          <a:prstGeom prst="rect">
            <a:avLst/>
          </a:prstGeom>
          <a:noFill/>
        </p:spPr>
        <p:txBody>
          <a:bodyPr wrap="square" rtlCol="0">
            <a:spAutoFit/>
          </a:bodyPr>
          <a:lstStyle/>
          <a:p>
            <a:pPr algn="ctr"/>
            <a:r>
              <a:rPr lang="en-US" dirty="0"/>
              <a:t>14 Bit Network ID</a:t>
            </a:r>
          </a:p>
        </p:txBody>
      </p:sp>
      <p:sp>
        <p:nvSpPr>
          <p:cNvPr id="7" name="Left Brace 6">
            <a:extLst>
              <a:ext uri="{FF2B5EF4-FFF2-40B4-BE49-F238E27FC236}">
                <a16:creationId xmlns:a16="http://schemas.microsoft.com/office/drawing/2014/main" id="{A2F1CABB-8BB3-934F-B138-58587EFF4AE2}"/>
              </a:ext>
            </a:extLst>
          </p:cNvPr>
          <p:cNvSpPr/>
          <p:nvPr/>
        </p:nvSpPr>
        <p:spPr>
          <a:xfrm rot="16200000">
            <a:off x="3945259" y="-439435"/>
            <a:ext cx="381000" cy="3869635"/>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ED9BA14-58B0-0548-AF16-7D2636DC5643}"/>
              </a:ext>
            </a:extLst>
          </p:cNvPr>
          <p:cNvSpPr txBox="1"/>
          <p:nvPr/>
        </p:nvSpPr>
        <p:spPr>
          <a:xfrm>
            <a:off x="7392481" y="1172216"/>
            <a:ext cx="1026019" cy="646331"/>
          </a:xfrm>
          <a:prstGeom prst="rect">
            <a:avLst/>
          </a:prstGeom>
          <a:noFill/>
        </p:spPr>
        <p:txBody>
          <a:bodyPr wrap="square" rtlCol="0">
            <a:spAutoFit/>
          </a:bodyPr>
          <a:lstStyle/>
          <a:p>
            <a:r>
              <a:rPr lang="en-US" dirty="0"/>
              <a:t>16 Bit Host ID</a:t>
            </a:r>
          </a:p>
        </p:txBody>
      </p:sp>
      <p:sp>
        <p:nvSpPr>
          <p:cNvPr id="9" name="Left Brace 8">
            <a:extLst>
              <a:ext uri="{FF2B5EF4-FFF2-40B4-BE49-F238E27FC236}">
                <a16:creationId xmlns:a16="http://schemas.microsoft.com/office/drawing/2014/main" id="{5457BBC4-C852-DE48-BC0B-72099997A7F1}"/>
              </a:ext>
            </a:extLst>
          </p:cNvPr>
          <p:cNvSpPr/>
          <p:nvPr/>
        </p:nvSpPr>
        <p:spPr>
          <a:xfrm rot="16200000">
            <a:off x="8114416" y="-674573"/>
            <a:ext cx="381000" cy="4316278"/>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2110F7F6-5835-D44C-A5E7-C1B86AAA8E2D}"/>
              </a:ext>
            </a:extLst>
          </p:cNvPr>
          <p:cNvGraphicFramePr>
            <a:graphicFrameLocks noGrp="1"/>
          </p:cNvGraphicFramePr>
          <p:nvPr>
            <p:extLst>
              <p:ext uri="{D42A27DB-BD31-4B8C-83A1-F6EECF244321}">
                <p14:modId xmlns:p14="http://schemas.microsoft.com/office/powerpoint/2010/main" val="793218485"/>
              </p:ext>
            </p:extLst>
          </p:nvPr>
        </p:nvGraphicFramePr>
        <p:xfrm>
          <a:off x="2743200" y="3657600"/>
          <a:ext cx="5851143" cy="2835531"/>
        </p:xfrm>
        <a:graphic>
          <a:graphicData uri="http://schemas.openxmlformats.org/drawingml/2006/table">
            <a:tbl>
              <a:tblPr firstRow="1" bandRow="1">
                <a:tableStyleId>{3B4B98B0-60AC-42C2-AFA5-B58CD77FA1E5}</a:tableStyleId>
              </a:tblPr>
              <a:tblGrid>
                <a:gridCol w="2667000">
                  <a:extLst>
                    <a:ext uri="{9D8B030D-6E8A-4147-A177-3AD203B41FA5}">
                      <a16:colId xmlns:a16="http://schemas.microsoft.com/office/drawing/2014/main" val="4185517424"/>
                    </a:ext>
                  </a:extLst>
                </a:gridCol>
                <a:gridCol w="3184143">
                  <a:extLst>
                    <a:ext uri="{9D8B030D-6E8A-4147-A177-3AD203B41FA5}">
                      <a16:colId xmlns:a16="http://schemas.microsoft.com/office/drawing/2014/main" val="881006165"/>
                    </a:ext>
                  </a:extLst>
                </a:gridCol>
              </a:tblGrid>
              <a:tr h="316386">
                <a:tc>
                  <a:txBody>
                    <a:bodyPr/>
                    <a:lstStyle/>
                    <a:p>
                      <a:r>
                        <a:rPr lang="en-US" b="0" dirty="0"/>
                        <a:t>128.0.0.0</a:t>
                      </a:r>
                    </a:p>
                  </a:txBody>
                  <a:tcPr/>
                </a:tc>
                <a:tc>
                  <a:txBody>
                    <a:bodyPr/>
                    <a:lstStyle/>
                    <a:p>
                      <a:r>
                        <a:rPr lang="en-US" b="0" dirty="0">
                          <a:sym typeface="Wingdings" pitchFamily="2" charset="2"/>
                        </a:rPr>
                        <a:t>Special IP Address</a:t>
                      </a:r>
                      <a:endParaRPr lang="en-US" b="0" dirty="0"/>
                    </a:p>
                  </a:txBody>
                  <a:tcPr/>
                </a:tc>
                <a:extLst>
                  <a:ext uri="{0D108BD9-81ED-4DB2-BD59-A6C34878D82A}">
                    <a16:rowId xmlns:a16="http://schemas.microsoft.com/office/drawing/2014/main" val="1742868007"/>
                  </a:ext>
                </a:extLst>
              </a:tr>
              <a:tr h="1740123">
                <a:tc>
                  <a:txBody>
                    <a:bodyPr/>
                    <a:lstStyle/>
                    <a:p>
                      <a:r>
                        <a:rPr lang="en-US" dirty="0"/>
                        <a:t>10000001.0.0.1</a:t>
                      </a:r>
                    </a:p>
                    <a:p>
                      <a:r>
                        <a:rPr lang="en-US" dirty="0"/>
                        <a:t>130.0.0.2</a:t>
                      </a:r>
                    </a:p>
                    <a:p>
                      <a:r>
                        <a:rPr lang="en-US" dirty="0"/>
                        <a:t>130.0.0.3</a:t>
                      </a:r>
                    </a:p>
                    <a:p>
                      <a:r>
                        <a:rPr lang="en-US" dirty="0"/>
                        <a:t>.</a:t>
                      </a:r>
                    </a:p>
                    <a:p>
                      <a:r>
                        <a:rPr lang="en-US" dirty="0"/>
                        <a:t>.</a:t>
                      </a:r>
                    </a:p>
                    <a:p>
                      <a:r>
                        <a:rPr lang="en-US" dirty="0"/>
                        <a:t>.</a:t>
                      </a:r>
                    </a:p>
                    <a:p>
                      <a:r>
                        <a:rPr lang="en-US" dirty="0"/>
                        <a:t>190.255.255.254</a:t>
                      </a:r>
                    </a:p>
                  </a:txBody>
                  <a:tcPr>
                    <a:lnB w="12700" cap="flat" cmpd="sng" algn="ctr">
                      <a:solidFill>
                        <a:schemeClr val="tx1"/>
                      </a:solidFill>
                      <a:prstDash val="solid"/>
                      <a:round/>
                      <a:headEnd type="none" w="med" len="med"/>
                      <a:tailEnd type="none" w="med" len="med"/>
                    </a:lnB>
                  </a:tcPr>
                </a:tc>
                <a:tc>
                  <a:txBody>
                    <a:bodyPr/>
                    <a:lstStyle/>
                    <a:p>
                      <a:pPr algn="l"/>
                      <a:r>
                        <a:rPr lang="en-US" dirty="0"/>
                        <a:t>2</a:t>
                      </a:r>
                      <a:r>
                        <a:rPr lang="en-US" baseline="30000" dirty="0"/>
                        <a:t>16 </a:t>
                      </a:r>
                      <a:r>
                        <a:rPr lang="en-US" baseline="0" dirty="0"/>
                        <a:t>– 2 are Host IP</a:t>
                      </a:r>
                      <a:endParaRPr 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9889"/>
                  </a:ext>
                </a:extLst>
              </a:tr>
              <a:tr h="458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10111111.255.255.255</a:t>
                      </a:r>
                    </a:p>
                  </a:txBody>
                  <a:tcPr>
                    <a:lnT w="12700" cap="flat" cmpd="sng" algn="ctr">
                      <a:solidFill>
                        <a:schemeClr val="tx1"/>
                      </a:solidFill>
                      <a:prstDash val="solid"/>
                      <a:round/>
                      <a:headEnd type="none" w="med" len="med"/>
                      <a:tailEnd type="none" w="med" len="med"/>
                    </a:lnT>
                  </a:tcPr>
                </a:tc>
                <a:tc>
                  <a:txBody>
                    <a:bodyPr/>
                    <a:lstStyle/>
                    <a:p>
                      <a:r>
                        <a:rPr lang="en-US" dirty="0">
                          <a:sym typeface="Wingdings" pitchFamily="2" charset="2"/>
                        </a:rPr>
                        <a:t>Special IP Address – Loopback</a:t>
                      </a: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5614329"/>
                  </a:ext>
                </a:extLst>
              </a:tr>
            </a:tbl>
          </a:graphicData>
        </a:graphic>
      </p:graphicFrame>
    </p:spTree>
    <p:extLst>
      <p:ext uri="{BB962C8B-B14F-4D97-AF65-F5344CB8AC3E}">
        <p14:creationId xmlns:p14="http://schemas.microsoft.com/office/powerpoint/2010/main" val="2973318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C</a:t>
            </a:r>
            <a:endParaRPr lang="en-IN" dirty="0"/>
          </a:p>
        </p:txBody>
      </p:sp>
      <p:sp>
        <p:nvSpPr>
          <p:cNvPr id="3" name="Content Placeholder 2"/>
          <p:cNvSpPr>
            <a:spLocks noGrp="1"/>
          </p:cNvSpPr>
          <p:nvPr>
            <p:ph idx="1"/>
          </p:nvPr>
        </p:nvSpPr>
        <p:spPr/>
        <p:txBody>
          <a:bodyPr/>
          <a:lstStyle/>
          <a:p>
            <a:endParaRPr lang="en-IN" dirty="0"/>
          </a:p>
          <a:p>
            <a:endParaRPr lang="en-IN" dirty="0"/>
          </a:p>
          <a:p>
            <a:r>
              <a:rPr lang="en-IN" dirty="0"/>
              <a:t>This class is used in small networks.</a:t>
            </a:r>
          </a:p>
          <a:p>
            <a:r>
              <a:rPr lang="en-IN" dirty="0"/>
              <a:t>The calculation for number of hosts can be given as following:</a:t>
            </a:r>
          </a:p>
          <a:p>
            <a:r>
              <a:rPr lang="en-IN" dirty="0"/>
              <a:t>Normally, the LANs are configured with Class C.</a:t>
            </a:r>
          </a:p>
          <a:p>
            <a:r>
              <a:rPr lang="en-IN" dirty="0"/>
              <a:t>The range for Class C is given as </a:t>
            </a:r>
            <a:r>
              <a:rPr lang="en-US" dirty="0">
                <a:solidFill>
                  <a:schemeClr val="tx2"/>
                </a:solidFill>
              </a:rPr>
              <a:t>192.0.0.0 to 223.255.255.255</a:t>
            </a:r>
            <a:endParaRPr lang="en-IN" dirty="0">
              <a:solidFill>
                <a:schemeClr val="tx2"/>
              </a:solidFill>
            </a:endParaRPr>
          </a:p>
        </p:txBody>
      </p:sp>
      <p:graphicFrame>
        <p:nvGraphicFramePr>
          <p:cNvPr id="11" name="Content Placeholder 4">
            <a:extLst>
              <a:ext uri="{FF2B5EF4-FFF2-40B4-BE49-F238E27FC236}">
                <a16:creationId xmlns:a16="http://schemas.microsoft.com/office/drawing/2014/main" id="{651DB66B-28B6-B64F-AB68-0EC669B3CE66}"/>
              </a:ext>
            </a:extLst>
          </p:cNvPr>
          <p:cNvGraphicFramePr>
            <a:graphicFrameLocks/>
          </p:cNvGraphicFramePr>
          <p:nvPr>
            <p:extLst>
              <p:ext uri="{D42A27DB-BD31-4B8C-83A1-F6EECF244321}">
                <p14:modId xmlns:p14="http://schemas.microsoft.com/office/powerpoint/2010/main" val="530363192"/>
              </p:ext>
            </p:extLst>
          </p:nvPr>
        </p:nvGraphicFramePr>
        <p:xfrm>
          <a:off x="1792289" y="863444"/>
          <a:ext cx="8763000" cy="370840"/>
        </p:xfrm>
        <a:graphic>
          <a:graphicData uri="http://schemas.openxmlformats.org/drawingml/2006/table">
            <a:tbl>
              <a:tblPr firstRow="1" bandRow="1">
                <a:tableStyleId>{F5AB1C69-6EDB-4FF4-983F-18BD219EF322}</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1466850">
                  <a:extLst>
                    <a:ext uri="{9D8B030D-6E8A-4147-A177-3AD203B41FA5}">
                      <a16:colId xmlns:a16="http://schemas.microsoft.com/office/drawing/2014/main" val="2894109257"/>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12" name="TextBox 11">
            <a:extLst>
              <a:ext uri="{FF2B5EF4-FFF2-40B4-BE49-F238E27FC236}">
                <a16:creationId xmlns:a16="http://schemas.microsoft.com/office/drawing/2014/main" id="{4F875686-DD97-614D-988D-692D4CC5578F}"/>
              </a:ext>
            </a:extLst>
          </p:cNvPr>
          <p:cNvSpPr txBox="1"/>
          <p:nvPr/>
        </p:nvSpPr>
        <p:spPr>
          <a:xfrm>
            <a:off x="1906589" y="1193145"/>
            <a:ext cx="495300" cy="381000"/>
          </a:xfrm>
          <a:prstGeom prst="rect">
            <a:avLst/>
          </a:prstGeom>
          <a:noFill/>
        </p:spPr>
        <p:txBody>
          <a:bodyPr wrap="square" rtlCol="0">
            <a:spAutoFit/>
          </a:bodyPr>
          <a:lstStyle/>
          <a:p>
            <a:r>
              <a:rPr lang="en-US" dirty="0"/>
              <a:t>Fix</a:t>
            </a:r>
          </a:p>
        </p:txBody>
      </p:sp>
      <p:sp>
        <p:nvSpPr>
          <p:cNvPr id="13" name="TextBox 12">
            <a:extLst>
              <a:ext uri="{FF2B5EF4-FFF2-40B4-BE49-F238E27FC236}">
                <a16:creationId xmlns:a16="http://schemas.microsoft.com/office/drawing/2014/main" id="{E9698639-4295-B24B-B535-F7DB6ADFD9A5}"/>
              </a:ext>
            </a:extLst>
          </p:cNvPr>
          <p:cNvSpPr txBox="1"/>
          <p:nvPr/>
        </p:nvSpPr>
        <p:spPr>
          <a:xfrm>
            <a:off x="3791073" y="1167104"/>
            <a:ext cx="1251714" cy="646331"/>
          </a:xfrm>
          <a:prstGeom prst="rect">
            <a:avLst/>
          </a:prstGeom>
          <a:noFill/>
        </p:spPr>
        <p:txBody>
          <a:bodyPr wrap="square" rtlCol="0">
            <a:spAutoFit/>
          </a:bodyPr>
          <a:lstStyle/>
          <a:p>
            <a:pPr algn="ctr"/>
            <a:r>
              <a:rPr lang="en-US" dirty="0"/>
              <a:t>21 Bit Network ID</a:t>
            </a:r>
          </a:p>
        </p:txBody>
      </p:sp>
      <p:sp>
        <p:nvSpPr>
          <p:cNvPr id="14" name="Left Brace 13">
            <a:extLst>
              <a:ext uri="{FF2B5EF4-FFF2-40B4-BE49-F238E27FC236}">
                <a16:creationId xmlns:a16="http://schemas.microsoft.com/office/drawing/2014/main" id="{CB56A487-0A6F-574B-9D50-993E4DCAEE13}"/>
              </a:ext>
            </a:extLst>
          </p:cNvPr>
          <p:cNvSpPr/>
          <p:nvPr/>
        </p:nvSpPr>
        <p:spPr>
          <a:xfrm rot="16200000">
            <a:off x="5221290" y="-1422555"/>
            <a:ext cx="381000" cy="5791197"/>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53FF98-D73A-C645-9C03-189ADF4AF1D3}"/>
              </a:ext>
            </a:extLst>
          </p:cNvPr>
          <p:cNvSpPr txBox="1"/>
          <p:nvPr/>
        </p:nvSpPr>
        <p:spPr>
          <a:xfrm>
            <a:off x="9544999" y="1149878"/>
            <a:ext cx="1026019" cy="646331"/>
          </a:xfrm>
          <a:prstGeom prst="rect">
            <a:avLst/>
          </a:prstGeom>
          <a:noFill/>
        </p:spPr>
        <p:txBody>
          <a:bodyPr wrap="square" rtlCol="0">
            <a:spAutoFit/>
          </a:bodyPr>
          <a:lstStyle/>
          <a:p>
            <a:pPr algn="ctr"/>
            <a:r>
              <a:rPr lang="en-US" dirty="0"/>
              <a:t>8 Bit Host ID</a:t>
            </a:r>
          </a:p>
        </p:txBody>
      </p:sp>
      <p:sp>
        <p:nvSpPr>
          <p:cNvPr id="16" name="Left Brace 15">
            <a:extLst>
              <a:ext uri="{FF2B5EF4-FFF2-40B4-BE49-F238E27FC236}">
                <a16:creationId xmlns:a16="http://schemas.microsoft.com/office/drawing/2014/main" id="{D81072A0-EF5F-D048-AA10-3C01FAA9131C}"/>
              </a:ext>
            </a:extLst>
          </p:cNvPr>
          <p:cNvSpPr/>
          <p:nvPr/>
        </p:nvSpPr>
        <p:spPr>
          <a:xfrm rot="16200000">
            <a:off x="9296648" y="393086"/>
            <a:ext cx="381000" cy="2136281"/>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FAC5AE0F-DE25-434F-AE57-453CC251822C}"/>
              </a:ext>
            </a:extLst>
          </p:cNvPr>
          <p:cNvGraphicFramePr>
            <a:graphicFrameLocks noGrp="1"/>
          </p:cNvGraphicFramePr>
          <p:nvPr>
            <p:extLst>
              <p:ext uri="{D42A27DB-BD31-4B8C-83A1-F6EECF244321}">
                <p14:modId xmlns:p14="http://schemas.microsoft.com/office/powerpoint/2010/main" val="4213420465"/>
              </p:ext>
            </p:extLst>
          </p:nvPr>
        </p:nvGraphicFramePr>
        <p:xfrm>
          <a:off x="2743200" y="3657600"/>
          <a:ext cx="5851143" cy="2835531"/>
        </p:xfrm>
        <a:graphic>
          <a:graphicData uri="http://schemas.openxmlformats.org/drawingml/2006/table">
            <a:tbl>
              <a:tblPr firstRow="1" bandRow="1">
                <a:tableStyleId>{3B4B98B0-60AC-42C2-AFA5-B58CD77FA1E5}</a:tableStyleId>
              </a:tblPr>
              <a:tblGrid>
                <a:gridCol w="2667000">
                  <a:extLst>
                    <a:ext uri="{9D8B030D-6E8A-4147-A177-3AD203B41FA5}">
                      <a16:colId xmlns:a16="http://schemas.microsoft.com/office/drawing/2014/main" val="4185517424"/>
                    </a:ext>
                  </a:extLst>
                </a:gridCol>
                <a:gridCol w="3184143">
                  <a:extLst>
                    <a:ext uri="{9D8B030D-6E8A-4147-A177-3AD203B41FA5}">
                      <a16:colId xmlns:a16="http://schemas.microsoft.com/office/drawing/2014/main" val="881006165"/>
                    </a:ext>
                  </a:extLst>
                </a:gridCol>
              </a:tblGrid>
              <a:tr h="316386">
                <a:tc>
                  <a:txBody>
                    <a:bodyPr/>
                    <a:lstStyle/>
                    <a:p>
                      <a:r>
                        <a:rPr lang="en-US" b="0" dirty="0"/>
                        <a:t>192.0.0.0</a:t>
                      </a:r>
                    </a:p>
                  </a:txBody>
                  <a:tcPr/>
                </a:tc>
                <a:tc>
                  <a:txBody>
                    <a:bodyPr/>
                    <a:lstStyle/>
                    <a:p>
                      <a:r>
                        <a:rPr lang="en-US" b="0" dirty="0">
                          <a:sym typeface="Wingdings" pitchFamily="2" charset="2"/>
                        </a:rPr>
                        <a:t>Special IP Address</a:t>
                      </a:r>
                      <a:endParaRPr lang="en-US" b="0" dirty="0"/>
                    </a:p>
                  </a:txBody>
                  <a:tcPr/>
                </a:tc>
                <a:extLst>
                  <a:ext uri="{0D108BD9-81ED-4DB2-BD59-A6C34878D82A}">
                    <a16:rowId xmlns:a16="http://schemas.microsoft.com/office/drawing/2014/main" val="1742868007"/>
                  </a:ext>
                </a:extLst>
              </a:tr>
              <a:tr h="1740123">
                <a:tc>
                  <a:txBody>
                    <a:bodyPr/>
                    <a:lstStyle/>
                    <a:p>
                      <a:r>
                        <a:rPr lang="en-US" dirty="0"/>
                        <a:t>11000001.0.0.1</a:t>
                      </a:r>
                    </a:p>
                    <a:p>
                      <a:r>
                        <a:rPr lang="en-US" dirty="0"/>
                        <a:t>194.0.0.2</a:t>
                      </a:r>
                    </a:p>
                    <a:p>
                      <a:r>
                        <a:rPr lang="en-US" dirty="0"/>
                        <a:t>194.0.0.3</a:t>
                      </a:r>
                    </a:p>
                    <a:p>
                      <a:r>
                        <a:rPr lang="en-US" dirty="0"/>
                        <a:t>.</a:t>
                      </a:r>
                    </a:p>
                    <a:p>
                      <a:r>
                        <a:rPr lang="en-US" dirty="0"/>
                        <a:t>.</a:t>
                      </a:r>
                    </a:p>
                    <a:p>
                      <a:r>
                        <a:rPr lang="en-US" dirty="0"/>
                        <a:t>.</a:t>
                      </a:r>
                    </a:p>
                    <a:p>
                      <a:r>
                        <a:rPr lang="en-US" dirty="0"/>
                        <a:t>222.255.255.254</a:t>
                      </a:r>
                    </a:p>
                  </a:txBody>
                  <a:tcPr>
                    <a:lnB w="12700" cap="flat" cmpd="sng" algn="ctr">
                      <a:solidFill>
                        <a:schemeClr val="tx1"/>
                      </a:solidFill>
                      <a:prstDash val="solid"/>
                      <a:round/>
                      <a:headEnd type="none" w="med" len="med"/>
                      <a:tailEnd type="none" w="med" len="med"/>
                    </a:lnB>
                  </a:tcPr>
                </a:tc>
                <a:tc>
                  <a:txBody>
                    <a:bodyPr/>
                    <a:lstStyle/>
                    <a:p>
                      <a:pPr algn="l"/>
                      <a:r>
                        <a:rPr lang="en-US" dirty="0"/>
                        <a:t>2</a:t>
                      </a:r>
                      <a:r>
                        <a:rPr lang="en-US" baseline="30000" dirty="0"/>
                        <a:t>8 </a:t>
                      </a:r>
                      <a:r>
                        <a:rPr lang="en-US" baseline="0" dirty="0"/>
                        <a:t>– 2 are Host IP</a:t>
                      </a:r>
                      <a:endParaRPr 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9889"/>
                  </a:ext>
                </a:extLst>
              </a:tr>
              <a:tr h="458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11011111.255.255.255</a:t>
                      </a:r>
                    </a:p>
                  </a:txBody>
                  <a:tcPr>
                    <a:lnT w="12700" cap="flat" cmpd="sng" algn="ctr">
                      <a:solidFill>
                        <a:schemeClr val="tx1"/>
                      </a:solidFill>
                      <a:prstDash val="solid"/>
                      <a:round/>
                      <a:headEnd type="none" w="med" len="med"/>
                      <a:tailEnd type="none" w="med" len="med"/>
                    </a:lnT>
                  </a:tcPr>
                </a:tc>
                <a:tc>
                  <a:txBody>
                    <a:bodyPr/>
                    <a:lstStyle/>
                    <a:p>
                      <a:r>
                        <a:rPr lang="en-US" dirty="0">
                          <a:sym typeface="Wingdings" pitchFamily="2" charset="2"/>
                        </a:rPr>
                        <a:t>Special IP Address – Loopback</a:t>
                      </a: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5614329"/>
                  </a:ext>
                </a:extLst>
              </a:tr>
            </a:tbl>
          </a:graphicData>
        </a:graphic>
      </p:graphicFrame>
    </p:spTree>
    <p:extLst>
      <p:ext uri="{BB962C8B-B14F-4D97-AF65-F5344CB8AC3E}">
        <p14:creationId xmlns:p14="http://schemas.microsoft.com/office/powerpoint/2010/main" val="2761278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a:t>
            </a:r>
            <a:endParaRPr lang="en-IN" dirty="0"/>
          </a:p>
        </p:txBody>
      </p:sp>
      <p:sp>
        <p:nvSpPr>
          <p:cNvPr id="3" name="Content Placeholder 2"/>
          <p:cNvSpPr>
            <a:spLocks noGrp="1"/>
          </p:cNvSpPr>
          <p:nvPr>
            <p:ph idx="1"/>
          </p:nvPr>
        </p:nvSpPr>
        <p:spPr/>
        <p:txBody>
          <a:bodyPr/>
          <a:lstStyle/>
          <a:p>
            <a:r>
              <a:rPr lang="en-IN" dirty="0"/>
              <a:t>Very first four bits of the first octet in Class D IP addresses are set to 1110, giving a range of:</a:t>
            </a:r>
          </a:p>
          <a:p>
            <a:endParaRPr lang="en-IN" dirty="0"/>
          </a:p>
          <a:p>
            <a:endParaRPr lang="en-IN" dirty="0"/>
          </a:p>
          <a:p>
            <a:pPr marL="0" indent="0">
              <a:buNone/>
            </a:pPr>
            <a:endParaRPr lang="en-IN" dirty="0"/>
          </a:p>
          <a:p>
            <a:r>
              <a:rPr lang="en-IN" dirty="0"/>
              <a:t>Class D has IP address rage from 224.0.0.0 to 239.255.255.255. </a:t>
            </a:r>
          </a:p>
          <a:p>
            <a:r>
              <a:rPr lang="en-IN" dirty="0"/>
              <a:t>Class D is reserved for Multicasting. </a:t>
            </a:r>
          </a:p>
          <a:p>
            <a:r>
              <a:rPr lang="en-IN" dirty="0"/>
              <a:t>In multicasting data is not destined for a particular host, that is why there is no need to extract host address from the IP address, and Class D does not have any subnet mask.</a:t>
            </a:r>
            <a:endParaRPr lang="en-US" dirty="0"/>
          </a:p>
          <a:p>
            <a:endParaRPr lang="en-IN" dirty="0"/>
          </a:p>
        </p:txBody>
      </p:sp>
      <p:sp>
        <p:nvSpPr>
          <p:cNvPr id="5" name="TextBox 4"/>
          <p:cNvSpPr txBox="1"/>
          <p:nvPr/>
        </p:nvSpPr>
        <p:spPr>
          <a:xfrm>
            <a:off x="4626687" y="1562136"/>
            <a:ext cx="2938625" cy="830997"/>
          </a:xfrm>
          <a:prstGeom prst="rect">
            <a:avLst/>
          </a:prstGeom>
          <a:noFill/>
        </p:spPr>
        <p:txBody>
          <a:bodyPr wrap="none" rtlCol="0">
            <a:spAutoFit/>
          </a:bodyPr>
          <a:lstStyle/>
          <a:p>
            <a:pPr algn="ctr"/>
            <a:r>
              <a:rPr lang="en-US" sz="2400" dirty="0">
                <a:solidFill>
                  <a:srgbClr val="FF0000"/>
                </a:solidFill>
              </a:rPr>
              <a:t>1110</a:t>
            </a:r>
            <a:r>
              <a:rPr lang="en-US" sz="2400" dirty="0"/>
              <a:t>0000 – </a:t>
            </a:r>
            <a:r>
              <a:rPr lang="en-US" sz="2400" dirty="0">
                <a:solidFill>
                  <a:srgbClr val="FF0000"/>
                </a:solidFill>
              </a:rPr>
              <a:t>1110</a:t>
            </a:r>
            <a:r>
              <a:rPr lang="en-US" sz="2400" dirty="0"/>
              <a:t>1111</a:t>
            </a:r>
          </a:p>
          <a:p>
            <a:pPr algn="ctr"/>
            <a:r>
              <a:rPr lang="en-US" sz="2400" dirty="0"/>
              <a:t>224 – 239 </a:t>
            </a:r>
            <a:endParaRPr lang="en-IN" sz="2400" dirty="0"/>
          </a:p>
        </p:txBody>
      </p:sp>
    </p:spTree>
    <p:extLst>
      <p:ext uri="{BB962C8B-B14F-4D97-AF65-F5344CB8AC3E}">
        <p14:creationId xmlns:p14="http://schemas.microsoft.com/office/powerpoint/2010/main" val="128985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a:t>
            </a:r>
            <a:endParaRPr lang="en-IN" dirty="0"/>
          </a:p>
        </p:txBody>
      </p:sp>
      <p:sp>
        <p:nvSpPr>
          <p:cNvPr id="3" name="Content Placeholder 2"/>
          <p:cNvSpPr>
            <a:spLocks noGrp="1"/>
          </p:cNvSpPr>
          <p:nvPr>
            <p:ph idx="1"/>
          </p:nvPr>
        </p:nvSpPr>
        <p:spPr/>
        <p:txBody>
          <a:bodyPr/>
          <a:lstStyle/>
          <a:p>
            <a:r>
              <a:rPr lang="en-IN" dirty="0"/>
              <a:t>This IP Class is reserved for experimental purposes only for R&amp;D or Study. </a:t>
            </a:r>
          </a:p>
          <a:p>
            <a:r>
              <a:rPr lang="en-IN" dirty="0"/>
              <a:t>IP addresses in this class ranges from 240.0.0.0 to 255.255.255.254. </a:t>
            </a:r>
          </a:p>
          <a:p>
            <a:r>
              <a:rPr lang="en-IN" dirty="0"/>
              <a:t>Like Class D, this class too is not equipped with any subnet mask.</a:t>
            </a:r>
            <a:endParaRPr lang="en-US" dirty="0"/>
          </a:p>
          <a:p>
            <a:endParaRPr lang="en-IN" dirty="0"/>
          </a:p>
        </p:txBody>
      </p:sp>
    </p:spTree>
    <p:extLst>
      <p:ext uri="{BB962C8B-B14F-4D97-AF65-F5344CB8AC3E}">
        <p14:creationId xmlns:p14="http://schemas.microsoft.com/office/powerpoint/2010/main" val="2532353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173717" y="3813048"/>
            <a:ext cx="2907792"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277618" y="3813048"/>
            <a:ext cx="14630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IPv4 Format</a:t>
            </a:r>
          </a:p>
        </p:txBody>
      </p:sp>
      <p:sp>
        <p:nvSpPr>
          <p:cNvPr id="14" name="Content Placeholder 13"/>
          <p:cNvSpPr>
            <a:spLocks noGrp="1"/>
          </p:cNvSpPr>
          <p:nvPr>
            <p:ph idx="1"/>
          </p:nvPr>
        </p:nvSpPr>
        <p:spPr>
          <a:xfrm>
            <a:off x="65590" y="863444"/>
            <a:ext cx="12060820" cy="2899087"/>
          </a:xfrm>
        </p:spPr>
        <p:txBody>
          <a:bodyPr/>
          <a:lstStyle/>
          <a:p>
            <a:r>
              <a:rPr lang="en-IN" dirty="0"/>
              <a:t>Figure shows the format for IPv4.</a:t>
            </a:r>
          </a:p>
          <a:p>
            <a:r>
              <a:rPr lang="en-IN" dirty="0"/>
              <a:t>VER (Version):</a:t>
            </a:r>
          </a:p>
          <a:p>
            <a:pPr lvl="1"/>
            <a:r>
              <a:rPr lang="en-IN" dirty="0"/>
              <a:t>It is a 4 bits field which indicates the version of IP.</a:t>
            </a:r>
          </a:p>
          <a:p>
            <a:r>
              <a:rPr lang="en-IN" dirty="0"/>
              <a:t>IHL (Internet Header Length):</a:t>
            </a:r>
          </a:p>
          <a:p>
            <a:pPr lvl="1"/>
            <a:r>
              <a:rPr lang="en-IN" dirty="0"/>
              <a:t>It specifies the Internet Header Length in 32 bits word length and points the beginning of data.</a:t>
            </a:r>
          </a:p>
          <a:p>
            <a:r>
              <a:rPr lang="en-IN" dirty="0"/>
              <a:t>Types of Service:</a:t>
            </a:r>
          </a:p>
          <a:p>
            <a:pPr lvl="1"/>
            <a:r>
              <a:rPr lang="en-IN" dirty="0"/>
              <a:t>It is a 8 bit field which specifies the Quality of Service (</a:t>
            </a:r>
            <a:r>
              <a:rPr lang="en-IN" dirty="0" err="1"/>
              <a:t>QoS</a:t>
            </a:r>
            <a:r>
              <a:rPr lang="en-IN" dirty="0"/>
              <a:t>). The format for these 8 bits are given here.</a:t>
            </a:r>
          </a:p>
        </p:txBody>
      </p:sp>
      <p:graphicFrame>
        <p:nvGraphicFramePr>
          <p:cNvPr id="9" name="Table 8"/>
          <p:cNvGraphicFramePr>
            <a:graphicFrameLocks noGrp="1"/>
          </p:cNvGraphicFramePr>
          <p:nvPr>
            <p:extLst>
              <p:ext uri="{D42A27DB-BD31-4B8C-83A1-F6EECF244321}">
                <p14:modId xmlns:p14="http://schemas.microsoft.com/office/powerpoint/2010/main" val="2126117826"/>
              </p:ext>
            </p:extLst>
          </p:nvPr>
        </p:nvGraphicFramePr>
        <p:xfrm>
          <a:off x="289310" y="4272190"/>
          <a:ext cx="11582400" cy="457200"/>
        </p:xfrm>
        <a:graphic>
          <a:graphicData uri="http://schemas.openxmlformats.org/drawingml/2006/table">
            <a:tbl>
              <a:tblPr firstRow="1" bandRow="1">
                <a:tableStyleId>{5940675A-B579-460E-94D1-54222C63F5DA}</a:tableStyleId>
              </a:tblPr>
              <a:tblGrid>
                <a:gridCol w="579120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4705350">
                  <a:extLst>
                    <a:ext uri="{9D8B030D-6E8A-4147-A177-3AD203B41FA5}">
                      <a16:colId xmlns:a16="http://schemas.microsoft.com/office/drawing/2014/main" val="20002"/>
                    </a:ext>
                  </a:extLst>
                </a:gridCol>
              </a:tblGrid>
              <a:tr h="457200">
                <a:tc>
                  <a:txBody>
                    <a:bodyPr/>
                    <a:lstStyle/>
                    <a:p>
                      <a:pPr algn="ctr"/>
                      <a:r>
                        <a:rPr lang="en-IN" dirty="0"/>
                        <a:t>Identification (16)</a:t>
                      </a:r>
                    </a:p>
                  </a:txBody>
                  <a:tcPr/>
                </a:tc>
                <a:tc>
                  <a:txBody>
                    <a:bodyPr/>
                    <a:lstStyle/>
                    <a:p>
                      <a:pPr algn="ctr"/>
                      <a:r>
                        <a:rPr lang="en-IN" dirty="0"/>
                        <a:t>Flags(3)</a:t>
                      </a:r>
                    </a:p>
                  </a:txBody>
                  <a:tcPr/>
                </a:tc>
                <a:tc>
                  <a:txBody>
                    <a:bodyPr/>
                    <a:lstStyle/>
                    <a:p>
                      <a:pPr algn="ctr"/>
                      <a:r>
                        <a:rPr lang="en-IN" dirty="0"/>
                        <a:t>Fragment Offset (13)</a:t>
                      </a:r>
                    </a:p>
                  </a:txBody>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53871623"/>
              </p:ext>
            </p:extLst>
          </p:nvPr>
        </p:nvGraphicFramePr>
        <p:xfrm>
          <a:off x="289310" y="4729390"/>
          <a:ext cx="11582400" cy="45720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457200">
                <a:tc>
                  <a:txBody>
                    <a:bodyPr/>
                    <a:lstStyle/>
                    <a:p>
                      <a:pPr algn="ctr"/>
                      <a:r>
                        <a:rPr lang="en-IN" dirty="0"/>
                        <a:t>Time to Live (8)</a:t>
                      </a:r>
                    </a:p>
                  </a:txBody>
                  <a:tcPr/>
                </a:tc>
                <a:tc>
                  <a:txBody>
                    <a:bodyPr/>
                    <a:lstStyle/>
                    <a:p>
                      <a:pPr algn="ctr"/>
                      <a:r>
                        <a:rPr lang="en-IN" dirty="0"/>
                        <a:t>Protocol (8)</a:t>
                      </a:r>
                    </a:p>
                  </a:txBody>
                  <a:tcPr/>
                </a:tc>
                <a:tc>
                  <a:txBody>
                    <a:bodyPr/>
                    <a:lstStyle/>
                    <a:p>
                      <a:pPr algn="ctr"/>
                      <a:r>
                        <a:rPr lang="en-IN" dirty="0"/>
                        <a:t>Header Checksum (16)</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03432580"/>
              </p:ext>
            </p:extLst>
          </p:nvPr>
        </p:nvGraphicFramePr>
        <p:xfrm>
          <a:off x="289310" y="51865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Source</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34976241"/>
              </p:ext>
            </p:extLst>
          </p:nvPr>
        </p:nvGraphicFramePr>
        <p:xfrm>
          <a:off x="289310" y="56437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Destination</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15510565"/>
              </p:ext>
            </p:extLst>
          </p:nvPr>
        </p:nvGraphicFramePr>
        <p:xfrm>
          <a:off x="289310" y="61009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sp>
        <p:nvSpPr>
          <p:cNvPr id="21" name="Rectangle 20"/>
          <p:cNvSpPr/>
          <p:nvPr/>
        </p:nvSpPr>
        <p:spPr>
          <a:xfrm>
            <a:off x="1740658" y="3813048"/>
            <a:ext cx="14630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6" name="Table 25"/>
          <p:cNvGraphicFramePr>
            <a:graphicFrameLocks noGrp="1"/>
          </p:cNvGraphicFramePr>
          <p:nvPr>
            <p:extLst>
              <p:ext uri="{D42A27DB-BD31-4B8C-83A1-F6EECF244321}">
                <p14:modId xmlns:p14="http://schemas.microsoft.com/office/powerpoint/2010/main" val="788988667"/>
              </p:ext>
            </p:extLst>
          </p:nvPr>
        </p:nvGraphicFramePr>
        <p:xfrm>
          <a:off x="289310" y="3814990"/>
          <a:ext cx="11582400" cy="457200"/>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5791200">
                  <a:extLst>
                    <a:ext uri="{9D8B030D-6E8A-4147-A177-3AD203B41FA5}">
                      <a16:colId xmlns:a16="http://schemas.microsoft.com/office/drawing/2014/main" val="20003"/>
                    </a:ext>
                  </a:extLst>
                </a:gridCol>
              </a:tblGrid>
              <a:tr h="457200">
                <a:tc>
                  <a:txBody>
                    <a:bodyPr/>
                    <a:lstStyle/>
                    <a:p>
                      <a:pPr algn="ctr"/>
                      <a:r>
                        <a:rPr lang="en-IN" dirty="0"/>
                        <a:t>VER (4)</a:t>
                      </a:r>
                    </a:p>
                  </a:txBody>
                  <a:tcPr/>
                </a:tc>
                <a:tc>
                  <a:txBody>
                    <a:bodyPr/>
                    <a:lstStyle/>
                    <a:p>
                      <a:pPr algn="ctr"/>
                      <a:r>
                        <a:rPr lang="en-IN" dirty="0"/>
                        <a:t>IHL (4)</a:t>
                      </a:r>
                    </a:p>
                  </a:txBody>
                  <a:tcPr/>
                </a:tc>
                <a:tc>
                  <a:txBody>
                    <a:bodyPr/>
                    <a:lstStyle/>
                    <a:p>
                      <a:pPr algn="ctr"/>
                      <a:r>
                        <a:rPr lang="en-IN" dirty="0"/>
                        <a:t>Types of Service (8)</a:t>
                      </a:r>
                    </a:p>
                  </a:txBody>
                  <a:tcPr/>
                </a:tc>
                <a:tc>
                  <a:txBody>
                    <a:bodyPr/>
                    <a:lstStyle/>
                    <a:p>
                      <a:pPr algn="ctr"/>
                      <a:r>
                        <a:rPr lang="en-IN" dirty="0"/>
                        <a:t>Total</a:t>
                      </a:r>
                      <a:r>
                        <a:rPr lang="en-IN" baseline="0" dirty="0"/>
                        <a:t> Length (16)</a:t>
                      </a:r>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3739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xEl>
                                              <p:pRg st="2" end="2"/>
                                            </p:txEl>
                                          </p:spTgt>
                                        </p:tgtEl>
                                        <p:attrNameLst>
                                          <p:attrName>style.visibility</p:attrName>
                                        </p:attrNameLst>
                                      </p:cBhvr>
                                      <p:to>
                                        <p:strVal val="visible"/>
                                      </p:to>
                                    </p:set>
                                    <p:animEffect transition="in" filter="fade">
                                      <p:cBhvr>
                                        <p:cTn id="40" dur="500"/>
                                        <p:tgtEl>
                                          <p:spTgt spid="1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fade">
                                      <p:cBhvr>
                                        <p:cTn id="45" dur="500"/>
                                        <p:tgtEl>
                                          <p:spTgt spid="14">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xEl>
                                              <p:pRg st="4" end="4"/>
                                            </p:txEl>
                                          </p:spTgt>
                                        </p:tgtEl>
                                        <p:attrNameLst>
                                          <p:attrName>style.visibility</p:attrName>
                                        </p:attrNameLst>
                                      </p:cBhvr>
                                      <p:to>
                                        <p:strVal val="visible"/>
                                      </p:to>
                                    </p:set>
                                    <p:animEffect transition="in" filter="fade">
                                      <p:cBhvr>
                                        <p:cTn id="55" dur="500"/>
                                        <p:tgtEl>
                                          <p:spTgt spid="14">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xEl>
                                              <p:pRg st="5" end="5"/>
                                            </p:txEl>
                                          </p:spTgt>
                                        </p:tgtEl>
                                        <p:attrNameLst>
                                          <p:attrName>style.visibility</p:attrName>
                                        </p:attrNameLst>
                                      </p:cBhvr>
                                      <p:to>
                                        <p:strVal val="visible"/>
                                      </p:to>
                                    </p:set>
                                    <p:animEffect transition="in" filter="fade">
                                      <p:cBhvr>
                                        <p:cTn id="60" dur="500"/>
                                        <p:tgtEl>
                                          <p:spTgt spid="14">
                                            <p:txEl>
                                              <p:pRg st="5" end="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2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4">
                                            <p:txEl>
                                              <p:pRg st="6" end="6"/>
                                            </p:txEl>
                                          </p:spTgt>
                                        </p:tgtEl>
                                        <p:attrNameLst>
                                          <p:attrName>style.visibility</p:attrName>
                                        </p:attrNameLst>
                                      </p:cBhvr>
                                      <p:to>
                                        <p:strVal val="visible"/>
                                      </p:to>
                                    </p:set>
                                    <p:animEffect transition="in" filter="fade">
                                      <p:cBhvr>
                                        <p:cTn id="70"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animBg="1"/>
      <p:bldP spid="15" grpId="1" animBg="1"/>
      <p:bldP spid="21" grpId="0" animBg="1"/>
      <p:bldP spid="21"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173218" y="3807501"/>
            <a:ext cx="2907792"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IPv4 Format</a:t>
            </a:r>
          </a:p>
        </p:txBody>
      </p:sp>
      <p:sp>
        <p:nvSpPr>
          <p:cNvPr id="14" name="Content Placeholder 13"/>
          <p:cNvSpPr>
            <a:spLocks noGrp="1"/>
          </p:cNvSpPr>
          <p:nvPr>
            <p:ph idx="1"/>
          </p:nvPr>
        </p:nvSpPr>
        <p:spPr>
          <a:xfrm>
            <a:off x="65590" y="863444"/>
            <a:ext cx="12060820" cy="2899087"/>
          </a:xfrm>
        </p:spPr>
        <p:txBody>
          <a:bodyPr/>
          <a:lstStyle/>
          <a:p>
            <a:r>
              <a:rPr lang="en-IN" dirty="0"/>
              <a:t>Types of Service:</a:t>
            </a:r>
          </a:p>
          <a:p>
            <a:pPr lvl="1"/>
            <a:r>
              <a:rPr lang="en-IN" dirty="0"/>
              <a:t>Precedence (3) : They are used for future options.</a:t>
            </a:r>
          </a:p>
          <a:p>
            <a:pPr lvl="1"/>
            <a:r>
              <a:rPr lang="en-IN" dirty="0"/>
              <a:t>Delay (1): It indicates the delay of either normal or lower.</a:t>
            </a:r>
          </a:p>
          <a:p>
            <a:pPr lvl="1"/>
            <a:r>
              <a:rPr lang="en-IN" dirty="0"/>
              <a:t>Throughput (1): Indicates the speed of throughput of either normal or higher rate.</a:t>
            </a:r>
          </a:p>
          <a:p>
            <a:pPr lvl="1"/>
            <a:r>
              <a:rPr lang="en-IN" dirty="0"/>
              <a:t>Reliability </a:t>
            </a:r>
            <a:r>
              <a:rPr lang="en-IN" dirty="0">
                <a:sym typeface="Wingdings" panose="05000000000000000000" pitchFamily="2" charset="2"/>
              </a:rPr>
              <a:t>(1): </a:t>
            </a:r>
            <a:r>
              <a:rPr lang="en-IN" dirty="0"/>
              <a:t>It indicates normal reliability or high reliability.</a:t>
            </a:r>
          </a:p>
        </p:txBody>
      </p:sp>
      <p:graphicFrame>
        <p:nvGraphicFramePr>
          <p:cNvPr id="10" name="Table 9"/>
          <p:cNvGraphicFramePr>
            <a:graphicFrameLocks noGrp="1"/>
          </p:cNvGraphicFramePr>
          <p:nvPr>
            <p:extLst>
              <p:ext uri="{D42A27DB-BD31-4B8C-83A1-F6EECF244321}">
                <p14:modId xmlns:p14="http://schemas.microsoft.com/office/powerpoint/2010/main" val="2053871623"/>
              </p:ext>
            </p:extLst>
          </p:nvPr>
        </p:nvGraphicFramePr>
        <p:xfrm>
          <a:off x="289310" y="4729390"/>
          <a:ext cx="11582400" cy="45720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457200">
                <a:tc>
                  <a:txBody>
                    <a:bodyPr/>
                    <a:lstStyle/>
                    <a:p>
                      <a:pPr algn="ctr"/>
                      <a:r>
                        <a:rPr lang="en-IN" dirty="0"/>
                        <a:t>Time to Live (8)</a:t>
                      </a:r>
                    </a:p>
                  </a:txBody>
                  <a:tcPr/>
                </a:tc>
                <a:tc>
                  <a:txBody>
                    <a:bodyPr/>
                    <a:lstStyle/>
                    <a:p>
                      <a:pPr algn="ctr"/>
                      <a:r>
                        <a:rPr lang="en-IN" dirty="0"/>
                        <a:t>Protocol (8)</a:t>
                      </a:r>
                    </a:p>
                  </a:txBody>
                  <a:tcPr/>
                </a:tc>
                <a:tc>
                  <a:txBody>
                    <a:bodyPr/>
                    <a:lstStyle/>
                    <a:p>
                      <a:pPr algn="ctr"/>
                      <a:r>
                        <a:rPr lang="en-IN" dirty="0"/>
                        <a:t>Header Checksum (16)</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03432580"/>
              </p:ext>
            </p:extLst>
          </p:nvPr>
        </p:nvGraphicFramePr>
        <p:xfrm>
          <a:off x="289310" y="51865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Source</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34976241"/>
              </p:ext>
            </p:extLst>
          </p:nvPr>
        </p:nvGraphicFramePr>
        <p:xfrm>
          <a:off x="289310" y="56437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Destination</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15510565"/>
              </p:ext>
            </p:extLst>
          </p:nvPr>
        </p:nvGraphicFramePr>
        <p:xfrm>
          <a:off x="289310" y="61009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522105459"/>
              </p:ext>
            </p:extLst>
          </p:nvPr>
        </p:nvGraphicFramePr>
        <p:xfrm>
          <a:off x="289310" y="3814990"/>
          <a:ext cx="11582400" cy="457200"/>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5791200">
                  <a:extLst>
                    <a:ext uri="{9D8B030D-6E8A-4147-A177-3AD203B41FA5}">
                      <a16:colId xmlns:a16="http://schemas.microsoft.com/office/drawing/2014/main" val="20003"/>
                    </a:ext>
                  </a:extLst>
                </a:gridCol>
              </a:tblGrid>
              <a:tr h="457200">
                <a:tc>
                  <a:txBody>
                    <a:bodyPr/>
                    <a:lstStyle/>
                    <a:p>
                      <a:pPr algn="ctr"/>
                      <a:r>
                        <a:rPr lang="en-IN" dirty="0"/>
                        <a:t>VER (4)</a:t>
                      </a:r>
                    </a:p>
                  </a:txBody>
                  <a:tcPr/>
                </a:tc>
                <a:tc>
                  <a:txBody>
                    <a:bodyPr/>
                    <a:lstStyle/>
                    <a:p>
                      <a:pPr algn="ctr"/>
                      <a:r>
                        <a:rPr lang="en-IN" dirty="0"/>
                        <a:t>IHL (4)</a:t>
                      </a:r>
                    </a:p>
                  </a:txBody>
                  <a:tcPr/>
                </a:tc>
                <a:tc>
                  <a:txBody>
                    <a:bodyPr/>
                    <a:lstStyle/>
                    <a:p>
                      <a:pPr algn="ctr"/>
                      <a:r>
                        <a:rPr lang="en-IN" dirty="0"/>
                        <a:t>Types of Service (8)</a:t>
                      </a:r>
                    </a:p>
                  </a:txBody>
                  <a:tcPr/>
                </a:tc>
                <a:tc>
                  <a:txBody>
                    <a:bodyPr/>
                    <a:lstStyle/>
                    <a:p>
                      <a:pPr algn="ctr"/>
                      <a:r>
                        <a:rPr lang="en-IN" dirty="0"/>
                        <a:t>Total</a:t>
                      </a:r>
                      <a:r>
                        <a:rPr lang="en-IN" baseline="0" dirty="0"/>
                        <a:t> Length (16)</a:t>
                      </a:r>
                      <a:endParaRPr lang="en-IN" dirty="0"/>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841718237"/>
              </p:ext>
            </p:extLst>
          </p:nvPr>
        </p:nvGraphicFramePr>
        <p:xfrm>
          <a:off x="289310" y="4272190"/>
          <a:ext cx="11582400" cy="457200"/>
        </p:xfrm>
        <a:graphic>
          <a:graphicData uri="http://schemas.openxmlformats.org/drawingml/2006/table">
            <a:tbl>
              <a:tblPr firstRow="1" bandRow="1">
                <a:tableStyleId>{5940675A-B579-460E-94D1-54222C63F5DA}</a:tableStyleId>
              </a:tblPr>
              <a:tblGrid>
                <a:gridCol w="579120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4705350">
                  <a:extLst>
                    <a:ext uri="{9D8B030D-6E8A-4147-A177-3AD203B41FA5}">
                      <a16:colId xmlns:a16="http://schemas.microsoft.com/office/drawing/2014/main" val="20002"/>
                    </a:ext>
                  </a:extLst>
                </a:gridCol>
              </a:tblGrid>
              <a:tr h="457200">
                <a:tc>
                  <a:txBody>
                    <a:bodyPr/>
                    <a:lstStyle/>
                    <a:p>
                      <a:pPr algn="ctr"/>
                      <a:r>
                        <a:rPr lang="en-IN" dirty="0"/>
                        <a:t>Identification (16)</a:t>
                      </a:r>
                    </a:p>
                  </a:txBody>
                  <a:tcPr/>
                </a:tc>
                <a:tc>
                  <a:txBody>
                    <a:bodyPr/>
                    <a:lstStyle/>
                    <a:p>
                      <a:pPr algn="ctr"/>
                      <a:r>
                        <a:rPr lang="en-IN" dirty="0"/>
                        <a:t>Flags(3)</a:t>
                      </a:r>
                    </a:p>
                  </a:txBody>
                  <a:tcPr/>
                </a:tc>
                <a:tc>
                  <a:txBody>
                    <a:bodyPr/>
                    <a:lstStyle/>
                    <a:p>
                      <a:pPr algn="ctr"/>
                      <a:r>
                        <a:rPr lang="en-IN" dirty="0"/>
                        <a:t>Fragment Offset (13)</a:t>
                      </a:r>
                    </a:p>
                  </a:txBody>
                  <a:tcPr/>
                </a:tc>
                <a:extLst>
                  <a:ext uri="{0D108BD9-81ED-4DB2-BD59-A6C34878D82A}">
                    <a16:rowId xmlns:a16="http://schemas.microsoft.com/office/drawing/2014/main" val="10000"/>
                  </a:ext>
                </a:extLst>
              </a:tr>
            </a:tbl>
          </a:graphicData>
        </a:graphic>
      </p:graphicFrame>
      <p:grpSp>
        <p:nvGrpSpPr>
          <p:cNvPr id="4" name="Group 3"/>
          <p:cNvGrpSpPr/>
          <p:nvPr/>
        </p:nvGrpSpPr>
        <p:grpSpPr>
          <a:xfrm>
            <a:off x="65590" y="2728210"/>
            <a:ext cx="9144000" cy="457200"/>
            <a:chOff x="914400" y="2743200"/>
            <a:chExt cx="9144000" cy="457200"/>
          </a:xfrm>
        </p:grpSpPr>
        <p:sp>
          <p:nvSpPr>
            <p:cNvPr id="3" name="Rectangle 2"/>
            <p:cNvSpPr/>
            <p:nvPr/>
          </p:nvSpPr>
          <p:spPr>
            <a:xfrm>
              <a:off x="914400" y="2743200"/>
              <a:ext cx="2743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Precedence</a:t>
              </a:r>
            </a:p>
          </p:txBody>
        </p:sp>
        <p:sp>
          <p:nvSpPr>
            <p:cNvPr id="19" name="Rectangle 18"/>
            <p:cNvSpPr/>
            <p:nvPr/>
          </p:nvSpPr>
          <p:spPr>
            <a:xfrm>
              <a:off x="3657600" y="2743200"/>
              <a:ext cx="9144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Delay</a:t>
              </a:r>
            </a:p>
          </p:txBody>
        </p:sp>
        <p:sp>
          <p:nvSpPr>
            <p:cNvPr id="20" name="Rectangle 19"/>
            <p:cNvSpPr/>
            <p:nvPr/>
          </p:nvSpPr>
          <p:spPr>
            <a:xfrm>
              <a:off x="4572000" y="2743200"/>
              <a:ext cx="9144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a:t>
              </a:r>
            </a:p>
          </p:txBody>
        </p:sp>
        <p:sp>
          <p:nvSpPr>
            <p:cNvPr id="21" name="Rectangle 20"/>
            <p:cNvSpPr/>
            <p:nvPr/>
          </p:nvSpPr>
          <p:spPr>
            <a:xfrm>
              <a:off x="5486400" y="2743200"/>
              <a:ext cx="9144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a:t>
              </a:r>
            </a:p>
          </p:txBody>
        </p:sp>
        <p:sp>
          <p:nvSpPr>
            <p:cNvPr id="22" name="Rectangle 21"/>
            <p:cNvSpPr/>
            <p:nvPr/>
          </p:nvSpPr>
          <p:spPr>
            <a:xfrm>
              <a:off x="6400800" y="2743200"/>
              <a:ext cx="36576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Reserved Bits</a:t>
              </a:r>
            </a:p>
          </p:txBody>
        </p:sp>
      </p:grpSp>
      <p:grpSp>
        <p:nvGrpSpPr>
          <p:cNvPr id="26" name="Group 25"/>
          <p:cNvGrpSpPr/>
          <p:nvPr/>
        </p:nvGrpSpPr>
        <p:grpSpPr>
          <a:xfrm>
            <a:off x="65590" y="3222885"/>
            <a:ext cx="9144000" cy="584616"/>
            <a:chOff x="65590" y="3222885"/>
            <a:chExt cx="9144000" cy="584616"/>
          </a:xfrm>
        </p:grpSpPr>
        <p:cxnSp>
          <p:nvCxnSpPr>
            <p:cNvPr id="23" name="Straight Connector 22"/>
            <p:cNvCxnSpPr/>
            <p:nvPr/>
          </p:nvCxnSpPr>
          <p:spPr>
            <a:xfrm flipH="1" flipV="1">
              <a:off x="65590" y="3222885"/>
              <a:ext cx="3107628" cy="584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81010" y="3222885"/>
              <a:ext cx="3128580" cy="58461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0978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500"/>
                                        <p:tgtEl>
                                          <p:spTgt spid="1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4" end="4"/>
                                            </p:txEl>
                                          </p:spTgt>
                                        </p:tgtEl>
                                        <p:attrNameLst>
                                          <p:attrName>style.visibility</p:attrName>
                                        </p:attrNameLst>
                                      </p:cBhvr>
                                      <p:to>
                                        <p:strVal val="visible"/>
                                      </p:to>
                                    </p:set>
                                    <p:animEffect transition="in" filter="fade">
                                      <p:cBhvr>
                                        <p:cTn id="30"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MQTT - Example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863444"/>
            <a:ext cx="11929641" cy="2571464"/>
          </a:xfrm>
        </p:spPr>
        <p:txBody>
          <a:bodyPr/>
          <a:lstStyle/>
          <a:p>
            <a:r>
              <a:rPr lang="en-US" dirty="0"/>
              <a:t>Can publisher and subscriber interchange their role?</a:t>
            </a:r>
          </a:p>
          <a:p>
            <a:r>
              <a:rPr lang="en-US" dirty="0"/>
              <a:t>Let us take an example of a </a:t>
            </a:r>
            <a:r>
              <a:rPr lang="en-US" dirty="0">
                <a:solidFill>
                  <a:schemeClr val="accent4"/>
                </a:solidFill>
              </a:rPr>
              <a:t>Driverless car</a:t>
            </a:r>
            <a:r>
              <a:rPr lang="en-US" dirty="0"/>
              <a:t>.</a:t>
            </a:r>
          </a:p>
          <a:p>
            <a:r>
              <a:rPr lang="en-US" dirty="0"/>
              <a:t>A GPS sensor is connected to the car which gives the current location of the car.</a:t>
            </a:r>
          </a:p>
          <a:p>
            <a:r>
              <a:rPr lang="en-US" dirty="0"/>
              <a:t>The system in car, publishes the location to MQTT broker with topic name – </a:t>
            </a:r>
            <a:r>
              <a:rPr lang="en-US" dirty="0" err="1">
                <a:solidFill>
                  <a:schemeClr val="accent6"/>
                </a:solidFill>
              </a:rPr>
              <a:t>CurrentLocation</a:t>
            </a:r>
            <a:r>
              <a:rPr lang="en-US" dirty="0">
                <a:solidFill>
                  <a:schemeClr val="accent6"/>
                </a:solidFill>
              </a:rPr>
              <a:t>.</a:t>
            </a:r>
          </a:p>
          <a:p>
            <a:r>
              <a:rPr lang="en-US" dirty="0"/>
              <a:t>The server/computer subscribes to the topic </a:t>
            </a:r>
            <a:r>
              <a:rPr lang="en-US" dirty="0" err="1">
                <a:solidFill>
                  <a:schemeClr val="accent6"/>
                </a:solidFill>
              </a:rPr>
              <a:t>CurrentLocation</a:t>
            </a:r>
            <a:r>
              <a:rPr lang="en-US" dirty="0"/>
              <a:t> and receives the current location of the car.</a:t>
            </a:r>
          </a:p>
        </p:txBody>
      </p:sp>
      <p:sp>
        <p:nvSpPr>
          <p:cNvPr id="36" name="TextBox 35"/>
          <p:cNvSpPr txBox="1"/>
          <p:nvPr/>
        </p:nvSpPr>
        <p:spPr>
          <a:xfrm>
            <a:off x="5440251" y="5062736"/>
            <a:ext cx="1385316" cy="369332"/>
          </a:xfrm>
          <a:prstGeom prst="rect">
            <a:avLst/>
          </a:prstGeom>
          <a:noFill/>
        </p:spPr>
        <p:txBody>
          <a:bodyPr wrap="none" rtlCol="0">
            <a:spAutoFit/>
          </a:bodyPr>
          <a:lstStyle/>
          <a:p>
            <a:r>
              <a:rPr lang="en-US" dirty="0"/>
              <a:t>MQTT Broker</a:t>
            </a:r>
          </a:p>
        </p:txBody>
      </p:sp>
      <p:grpSp>
        <p:nvGrpSpPr>
          <p:cNvPr id="37" name="Group 36"/>
          <p:cNvGrpSpPr/>
          <p:nvPr/>
        </p:nvGrpSpPr>
        <p:grpSpPr>
          <a:xfrm>
            <a:off x="5410200" y="3531549"/>
            <a:ext cx="1371600" cy="1371600"/>
            <a:chOff x="4954222" y="3531549"/>
            <a:chExt cx="1371600" cy="1371600"/>
          </a:xfrm>
        </p:grpSpPr>
        <p:sp>
          <p:nvSpPr>
            <p:cNvPr id="38" name="Oval 37"/>
            <p:cNvSpPr/>
            <p:nvPr/>
          </p:nvSpPr>
          <p:spPr>
            <a:xfrm>
              <a:off x="4954222" y="3531549"/>
              <a:ext cx="1371600" cy="1371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619" r="9394" b="24206"/>
            <a:stretch/>
          </p:blipFill>
          <p:spPr>
            <a:xfrm>
              <a:off x="5074873" y="3695774"/>
              <a:ext cx="1130298" cy="1057837"/>
            </a:xfrm>
            <a:prstGeom prst="rect">
              <a:avLst/>
            </a:prstGeom>
          </p:spPr>
        </p:pic>
      </p:grpSp>
      <p:cxnSp>
        <p:nvCxnSpPr>
          <p:cNvPr id="40" name="Straight Arrow Connector 39"/>
          <p:cNvCxnSpPr/>
          <p:nvPr/>
        </p:nvCxnSpPr>
        <p:spPr>
          <a:xfrm>
            <a:off x="3703320" y="4114800"/>
            <a:ext cx="1371600"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116125" y="4114800"/>
            <a:ext cx="1371600"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41931" y="5062736"/>
            <a:ext cx="2731838" cy="369332"/>
          </a:xfrm>
          <a:prstGeom prst="rect">
            <a:avLst/>
          </a:prstGeom>
          <a:noFill/>
        </p:spPr>
        <p:txBody>
          <a:bodyPr wrap="none" rtlCol="0">
            <a:spAutoFit/>
          </a:bodyPr>
          <a:lstStyle/>
          <a:p>
            <a:r>
              <a:rPr lang="en-US" dirty="0"/>
              <a:t>Subscriber: </a:t>
            </a:r>
            <a:r>
              <a:rPr lang="en-US" dirty="0" err="1">
                <a:solidFill>
                  <a:schemeClr val="accent6"/>
                </a:solidFill>
              </a:rPr>
              <a:t>CurrentLocation</a:t>
            </a:r>
            <a:endParaRPr lang="en-US" dirty="0">
              <a:solidFill>
                <a:schemeClr val="accent6"/>
              </a:solidFill>
            </a:endParaRPr>
          </a:p>
        </p:txBody>
      </p:sp>
      <p:grpSp>
        <p:nvGrpSpPr>
          <p:cNvPr id="4" name="Group 3"/>
          <p:cNvGrpSpPr/>
          <p:nvPr/>
        </p:nvGrpSpPr>
        <p:grpSpPr>
          <a:xfrm>
            <a:off x="1349693" y="3531549"/>
            <a:ext cx="2613216" cy="1900519"/>
            <a:chOff x="1349693" y="3531549"/>
            <a:chExt cx="2613216" cy="1900519"/>
          </a:xfrm>
        </p:grpSpPr>
        <p:sp>
          <p:nvSpPr>
            <p:cNvPr id="33" name="TextBox 32"/>
            <p:cNvSpPr txBox="1"/>
            <p:nvPr/>
          </p:nvSpPr>
          <p:spPr>
            <a:xfrm>
              <a:off x="1349693" y="5062736"/>
              <a:ext cx="2613216" cy="369332"/>
            </a:xfrm>
            <a:prstGeom prst="rect">
              <a:avLst/>
            </a:prstGeom>
            <a:noFill/>
          </p:spPr>
          <p:txBody>
            <a:bodyPr wrap="none" rtlCol="0">
              <a:spAutoFit/>
            </a:bodyPr>
            <a:lstStyle/>
            <a:p>
              <a:r>
                <a:rPr lang="en-US" dirty="0"/>
                <a:t>Publisher: </a:t>
              </a:r>
              <a:r>
                <a:rPr lang="en-US" dirty="0" err="1">
                  <a:solidFill>
                    <a:schemeClr val="accent6"/>
                  </a:solidFill>
                </a:rPr>
                <a:t>CurrentLocation</a:t>
              </a:r>
              <a:endParaRPr lang="en-US" dirty="0">
                <a:solidFill>
                  <a:schemeClr val="accent6"/>
                </a:solidFill>
              </a:endParaRPr>
            </a:p>
          </p:txBody>
        </p:sp>
        <p:sp>
          <p:nvSpPr>
            <p:cNvPr id="44" name="Oval 43"/>
            <p:cNvSpPr/>
            <p:nvPr/>
          </p:nvSpPr>
          <p:spPr>
            <a:xfrm>
              <a:off x="1970501" y="3531549"/>
              <a:ext cx="1371600" cy="13716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 descr="Car Wifi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941" y="3622989"/>
            <a:ext cx="1188720" cy="118872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8822050" y="3531549"/>
            <a:ext cx="1371600" cy="1371600"/>
            <a:chOff x="8822050" y="3531549"/>
            <a:chExt cx="1371600" cy="1371600"/>
          </a:xfrm>
        </p:grpSpPr>
        <p:sp>
          <p:nvSpPr>
            <p:cNvPr id="47" name="Oval 46"/>
            <p:cNvSpPr/>
            <p:nvPr/>
          </p:nvSpPr>
          <p:spPr>
            <a:xfrm>
              <a:off x="8822050" y="3531549"/>
              <a:ext cx="1371600" cy="13716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584" t="7083" r="4166" b="8543"/>
            <a:stretch/>
          </p:blipFill>
          <p:spPr>
            <a:xfrm>
              <a:off x="9050650" y="3801938"/>
              <a:ext cx="914400" cy="845507"/>
            </a:xfrm>
            <a:prstGeom prst="rect">
              <a:avLst/>
            </a:prstGeom>
          </p:spPr>
        </p:pic>
      </p:grpSp>
    </p:spTree>
    <p:extLst>
      <p:ext uri="{BB962C8B-B14F-4D97-AF65-F5344CB8AC3E}">
        <p14:creationId xmlns:p14="http://schemas.microsoft.com/office/powerpoint/2010/main" val="2596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6" grpId="0"/>
      <p:bldP spid="4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067155" y="4279691"/>
            <a:ext cx="109728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74570" y="4279691"/>
            <a:ext cx="58064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067155" y="3792511"/>
            <a:ext cx="58064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IPv4 Format</a:t>
            </a:r>
          </a:p>
        </p:txBody>
      </p:sp>
      <p:sp>
        <p:nvSpPr>
          <p:cNvPr id="14" name="Content Placeholder 13"/>
          <p:cNvSpPr>
            <a:spLocks noGrp="1"/>
          </p:cNvSpPr>
          <p:nvPr>
            <p:ph idx="1"/>
          </p:nvPr>
        </p:nvSpPr>
        <p:spPr>
          <a:xfrm>
            <a:off x="65590" y="863444"/>
            <a:ext cx="12060820" cy="2899087"/>
          </a:xfrm>
        </p:spPr>
        <p:txBody>
          <a:bodyPr/>
          <a:lstStyle/>
          <a:p>
            <a:r>
              <a:rPr lang="en-IN" dirty="0"/>
              <a:t>Total Length:</a:t>
            </a:r>
          </a:p>
          <a:p>
            <a:pPr lvl="1"/>
            <a:r>
              <a:rPr lang="en-IN" dirty="0"/>
              <a:t>This is a 16 bit field defining the length of IPv4 datagram. The  minimum length of datagram is 20 bytes and maximum is 65535.</a:t>
            </a:r>
          </a:p>
          <a:p>
            <a:r>
              <a:rPr lang="en-IN" dirty="0"/>
              <a:t>Identification:</a:t>
            </a:r>
          </a:p>
          <a:p>
            <a:pPr lvl="1"/>
            <a:r>
              <a:rPr lang="en-IN" dirty="0"/>
              <a:t>This field is of 16 bits which helps in assembling the fragments and added by the senders.</a:t>
            </a:r>
          </a:p>
          <a:p>
            <a:r>
              <a:rPr lang="en-IN" dirty="0"/>
              <a:t>Flags:</a:t>
            </a:r>
          </a:p>
          <a:p>
            <a:pPr lvl="1"/>
            <a:r>
              <a:rPr lang="en-IN" dirty="0"/>
              <a:t>There are3 bits in flags. First is always ‘1’. Second is DF (Don’t Fragment) and third is MF (More Fragment).</a:t>
            </a:r>
          </a:p>
        </p:txBody>
      </p:sp>
      <p:graphicFrame>
        <p:nvGraphicFramePr>
          <p:cNvPr id="10" name="Table 9"/>
          <p:cNvGraphicFramePr>
            <a:graphicFrameLocks noGrp="1"/>
          </p:cNvGraphicFramePr>
          <p:nvPr>
            <p:extLst>
              <p:ext uri="{D42A27DB-BD31-4B8C-83A1-F6EECF244321}">
                <p14:modId xmlns:p14="http://schemas.microsoft.com/office/powerpoint/2010/main" val="2053871623"/>
              </p:ext>
            </p:extLst>
          </p:nvPr>
        </p:nvGraphicFramePr>
        <p:xfrm>
          <a:off x="289310" y="4729390"/>
          <a:ext cx="11582400" cy="45720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457200">
                <a:tc>
                  <a:txBody>
                    <a:bodyPr/>
                    <a:lstStyle/>
                    <a:p>
                      <a:pPr algn="ctr"/>
                      <a:r>
                        <a:rPr lang="en-IN" dirty="0"/>
                        <a:t>Time to Live (8)</a:t>
                      </a:r>
                    </a:p>
                  </a:txBody>
                  <a:tcPr/>
                </a:tc>
                <a:tc>
                  <a:txBody>
                    <a:bodyPr/>
                    <a:lstStyle/>
                    <a:p>
                      <a:pPr algn="ctr"/>
                      <a:r>
                        <a:rPr lang="en-IN" dirty="0"/>
                        <a:t>Protocol (8)</a:t>
                      </a:r>
                    </a:p>
                  </a:txBody>
                  <a:tcPr/>
                </a:tc>
                <a:tc>
                  <a:txBody>
                    <a:bodyPr/>
                    <a:lstStyle/>
                    <a:p>
                      <a:pPr algn="ctr"/>
                      <a:r>
                        <a:rPr lang="en-IN" dirty="0"/>
                        <a:t>Header Checksum (16)</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03432580"/>
              </p:ext>
            </p:extLst>
          </p:nvPr>
        </p:nvGraphicFramePr>
        <p:xfrm>
          <a:off x="289310" y="51865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Source</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34976241"/>
              </p:ext>
            </p:extLst>
          </p:nvPr>
        </p:nvGraphicFramePr>
        <p:xfrm>
          <a:off x="289310" y="56437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Destination</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15510565"/>
              </p:ext>
            </p:extLst>
          </p:nvPr>
        </p:nvGraphicFramePr>
        <p:xfrm>
          <a:off x="289310" y="61009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718177065"/>
              </p:ext>
            </p:extLst>
          </p:nvPr>
        </p:nvGraphicFramePr>
        <p:xfrm>
          <a:off x="289310" y="3814990"/>
          <a:ext cx="11582400" cy="457200"/>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5791200">
                  <a:extLst>
                    <a:ext uri="{9D8B030D-6E8A-4147-A177-3AD203B41FA5}">
                      <a16:colId xmlns:a16="http://schemas.microsoft.com/office/drawing/2014/main" val="20003"/>
                    </a:ext>
                  </a:extLst>
                </a:gridCol>
              </a:tblGrid>
              <a:tr h="457200">
                <a:tc>
                  <a:txBody>
                    <a:bodyPr/>
                    <a:lstStyle/>
                    <a:p>
                      <a:pPr algn="ctr"/>
                      <a:r>
                        <a:rPr lang="en-IN" dirty="0"/>
                        <a:t>VER (4)</a:t>
                      </a:r>
                    </a:p>
                  </a:txBody>
                  <a:tcPr/>
                </a:tc>
                <a:tc>
                  <a:txBody>
                    <a:bodyPr/>
                    <a:lstStyle/>
                    <a:p>
                      <a:pPr algn="ctr"/>
                      <a:r>
                        <a:rPr lang="en-IN" dirty="0"/>
                        <a:t>IHL (4)</a:t>
                      </a:r>
                    </a:p>
                  </a:txBody>
                  <a:tcPr/>
                </a:tc>
                <a:tc>
                  <a:txBody>
                    <a:bodyPr/>
                    <a:lstStyle/>
                    <a:p>
                      <a:pPr algn="ctr"/>
                      <a:r>
                        <a:rPr lang="en-IN" dirty="0"/>
                        <a:t>Types of Service (8)</a:t>
                      </a:r>
                    </a:p>
                  </a:txBody>
                  <a:tcPr/>
                </a:tc>
                <a:tc>
                  <a:txBody>
                    <a:bodyPr/>
                    <a:lstStyle/>
                    <a:p>
                      <a:pPr algn="ctr"/>
                      <a:r>
                        <a:rPr lang="en-IN" dirty="0"/>
                        <a:t>Total</a:t>
                      </a:r>
                      <a:r>
                        <a:rPr lang="en-IN" baseline="0" dirty="0"/>
                        <a:t> Length (16)</a:t>
                      </a:r>
                      <a:endParaRPr lang="en-IN" dirty="0"/>
                    </a:p>
                  </a:txBody>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686242012"/>
              </p:ext>
            </p:extLst>
          </p:nvPr>
        </p:nvGraphicFramePr>
        <p:xfrm>
          <a:off x="289310" y="4272190"/>
          <a:ext cx="11582400" cy="457200"/>
        </p:xfrm>
        <a:graphic>
          <a:graphicData uri="http://schemas.openxmlformats.org/drawingml/2006/table">
            <a:tbl>
              <a:tblPr firstRow="1" bandRow="1">
                <a:tableStyleId>{5940675A-B579-460E-94D1-54222C63F5DA}</a:tableStyleId>
              </a:tblPr>
              <a:tblGrid>
                <a:gridCol w="579120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4705350">
                  <a:extLst>
                    <a:ext uri="{9D8B030D-6E8A-4147-A177-3AD203B41FA5}">
                      <a16:colId xmlns:a16="http://schemas.microsoft.com/office/drawing/2014/main" val="20002"/>
                    </a:ext>
                  </a:extLst>
                </a:gridCol>
              </a:tblGrid>
              <a:tr h="457200">
                <a:tc>
                  <a:txBody>
                    <a:bodyPr/>
                    <a:lstStyle/>
                    <a:p>
                      <a:pPr algn="ctr"/>
                      <a:r>
                        <a:rPr lang="en-IN" dirty="0"/>
                        <a:t>Identification (16)</a:t>
                      </a:r>
                    </a:p>
                  </a:txBody>
                  <a:tcPr/>
                </a:tc>
                <a:tc>
                  <a:txBody>
                    <a:bodyPr/>
                    <a:lstStyle/>
                    <a:p>
                      <a:pPr algn="ctr"/>
                      <a:r>
                        <a:rPr lang="en-IN" dirty="0"/>
                        <a:t>Flags(3)</a:t>
                      </a:r>
                    </a:p>
                  </a:txBody>
                  <a:tcPr/>
                </a:tc>
                <a:tc>
                  <a:txBody>
                    <a:bodyPr/>
                    <a:lstStyle/>
                    <a:p>
                      <a:pPr algn="ctr"/>
                      <a:r>
                        <a:rPr lang="en-IN" dirty="0"/>
                        <a:t>Fragment Offset (13)</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32803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500"/>
                                        <p:tgtEl>
                                          <p:spTgt spid="14">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animEffect transition="in" filter="fade">
                                      <p:cBhvr>
                                        <p:cTn id="45"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6" grpId="1" animBg="1"/>
      <p:bldP spid="15" grpId="0" animBg="1"/>
      <p:bldP spid="15"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182362" y="4734726"/>
            <a:ext cx="2907792"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7159231" y="4277526"/>
            <a:ext cx="470916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289560" y="4734726"/>
            <a:ext cx="2907792"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IPv4 Format</a:t>
            </a:r>
          </a:p>
        </p:txBody>
      </p:sp>
      <p:sp>
        <p:nvSpPr>
          <p:cNvPr id="14" name="Content Placeholder 13"/>
          <p:cNvSpPr>
            <a:spLocks noGrp="1"/>
          </p:cNvSpPr>
          <p:nvPr>
            <p:ph idx="1"/>
          </p:nvPr>
        </p:nvSpPr>
        <p:spPr>
          <a:xfrm>
            <a:off x="65590" y="863444"/>
            <a:ext cx="12060820" cy="2899087"/>
          </a:xfrm>
        </p:spPr>
        <p:txBody>
          <a:bodyPr/>
          <a:lstStyle/>
          <a:p>
            <a:r>
              <a:rPr lang="en-IN" dirty="0"/>
              <a:t>Fragment Offset: </a:t>
            </a:r>
          </a:p>
          <a:p>
            <a:pPr lvl="1"/>
            <a:r>
              <a:rPr lang="en-IN" dirty="0"/>
              <a:t>When fragmentation is done, this specifies the offset or position of overall message.</a:t>
            </a:r>
          </a:p>
          <a:p>
            <a:r>
              <a:rPr lang="en-IN" dirty="0"/>
              <a:t>Time to Live: </a:t>
            </a:r>
          </a:p>
          <a:p>
            <a:pPr lvl="1"/>
            <a:r>
              <a:rPr lang="en-IN" dirty="0"/>
              <a:t>This is 8 bit field that indicates the time period of datagram to survive.</a:t>
            </a:r>
          </a:p>
          <a:p>
            <a:r>
              <a:rPr lang="en-IN" dirty="0"/>
              <a:t>Protocol: </a:t>
            </a:r>
          </a:p>
          <a:p>
            <a:pPr lvl="1"/>
            <a:r>
              <a:rPr lang="en-IN" dirty="0"/>
              <a:t>This field identifies the protocol for higher layer in the IP datagram.</a:t>
            </a:r>
          </a:p>
        </p:txBody>
      </p:sp>
      <p:graphicFrame>
        <p:nvGraphicFramePr>
          <p:cNvPr id="10" name="Table 9"/>
          <p:cNvGraphicFramePr>
            <a:graphicFrameLocks noGrp="1"/>
          </p:cNvGraphicFramePr>
          <p:nvPr>
            <p:extLst>
              <p:ext uri="{D42A27DB-BD31-4B8C-83A1-F6EECF244321}">
                <p14:modId xmlns:p14="http://schemas.microsoft.com/office/powerpoint/2010/main" val="2053871623"/>
              </p:ext>
            </p:extLst>
          </p:nvPr>
        </p:nvGraphicFramePr>
        <p:xfrm>
          <a:off x="289310" y="4729390"/>
          <a:ext cx="11582400" cy="45720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457200">
                <a:tc>
                  <a:txBody>
                    <a:bodyPr/>
                    <a:lstStyle/>
                    <a:p>
                      <a:pPr algn="ctr"/>
                      <a:r>
                        <a:rPr lang="en-IN" dirty="0"/>
                        <a:t>Time to Live (8)</a:t>
                      </a:r>
                    </a:p>
                  </a:txBody>
                  <a:tcPr/>
                </a:tc>
                <a:tc>
                  <a:txBody>
                    <a:bodyPr/>
                    <a:lstStyle/>
                    <a:p>
                      <a:pPr algn="ctr"/>
                      <a:r>
                        <a:rPr lang="en-IN" dirty="0"/>
                        <a:t>Protocol (8)</a:t>
                      </a:r>
                    </a:p>
                  </a:txBody>
                  <a:tcPr/>
                </a:tc>
                <a:tc>
                  <a:txBody>
                    <a:bodyPr/>
                    <a:lstStyle/>
                    <a:p>
                      <a:pPr algn="ctr"/>
                      <a:r>
                        <a:rPr lang="en-IN" dirty="0"/>
                        <a:t>Header Checksum (16)</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03432580"/>
              </p:ext>
            </p:extLst>
          </p:nvPr>
        </p:nvGraphicFramePr>
        <p:xfrm>
          <a:off x="289310" y="51865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Source</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34976241"/>
              </p:ext>
            </p:extLst>
          </p:nvPr>
        </p:nvGraphicFramePr>
        <p:xfrm>
          <a:off x="289310" y="56437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Destination</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15510565"/>
              </p:ext>
            </p:extLst>
          </p:nvPr>
        </p:nvGraphicFramePr>
        <p:xfrm>
          <a:off x="289310" y="61009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27037960"/>
              </p:ext>
            </p:extLst>
          </p:nvPr>
        </p:nvGraphicFramePr>
        <p:xfrm>
          <a:off x="289310" y="3814990"/>
          <a:ext cx="11582400" cy="457200"/>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5791200">
                  <a:extLst>
                    <a:ext uri="{9D8B030D-6E8A-4147-A177-3AD203B41FA5}">
                      <a16:colId xmlns:a16="http://schemas.microsoft.com/office/drawing/2014/main" val="20003"/>
                    </a:ext>
                  </a:extLst>
                </a:gridCol>
              </a:tblGrid>
              <a:tr h="457200">
                <a:tc>
                  <a:txBody>
                    <a:bodyPr/>
                    <a:lstStyle/>
                    <a:p>
                      <a:pPr algn="ctr"/>
                      <a:r>
                        <a:rPr lang="en-IN" dirty="0"/>
                        <a:t>VER (4)</a:t>
                      </a:r>
                    </a:p>
                  </a:txBody>
                  <a:tcPr/>
                </a:tc>
                <a:tc>
                  <a:txBody>
                    <a:bodyPr/>
                    <a:lstStyle/>
                    <a:p>
                      <a:pPr algn="ctr"/>
                      <a:r>
                        <a:rPr lang="en-IN" dirty="0"/>
                        <a:t>IHL (4)</a:t>
                      </a:r>
                    </a:p>
                  </a:txBody>
                  <a:tcPr/>
                </a:tc>
                <a:tc>
                  <a:txBody>
                    <a:bodyPr/>
                    <a:lstStyle/>
                    <a:p>
                      <a:pPr algn="ctr"/>
                      <a:r>
                        <a:rPr lang="en-IN" dirty="0"/>
                        <a:t>Types of Service (8)</a:t>
                      </a:r>
                    </a:p>
                  </a:txBody>
                  <a:tcPr/>
                </a:tc>
                <a:tc>
                  <a:txBody>
                    <a:bodyPr/>
                    <a:lstStyle/>
                    <a:p>
                      <a:pPr algn="ctr"/>
                      <a:r>
                        <a:rPr lang="en-IN" dirty="0"/>
                        <a:t>Total</a:t>
                      </a:r>
                      <a:r>
                        <a:rPr lang="en-IN" baseline="0" dirty="0"/>
                        <a:t> Length (16)</a:t>
                      </a:r>
                      <a:endParaRPr lang="en-IN" dirty="0"/>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678987132"/>
              </p:ext>
            </p:extLst>
          </p:nvPr>
        </p:nvGraphicFramePr>
        <p:xfrm>
          <a:off x="289310" y="4272190"/>
          <a:ext cx="11582400" cy="457200"/>
        </p:xfrm>
        <a:graphic>
          <a:graphicData uri="http://schemas.openxmlformats.org/drawingml/2006/table">
            <a:tbl>
              <a:tblPr firstRow="1" bandRow="1">
                <a:tableStyleId>{5940675A-B579-460E-94D1-54222C63F5DA}</a:tableStyleId>
              </a:tblPr>
              <a:tblGrid>
                <a:gridCol w="579120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4705350">
                  <a:extLst>
                    <a:ext uri="{9D8B030D-6E8A-4147-A177-3AD203B41FA5}">
                      <a16:colId xmlns:a16="http://schemas.microsoft.com/office/drawing/2014/main" val="20002"/>
                    </a:ext>
                  </a:extLst>
                </a:gridCol>
              </a:tblGrid>
              <a:tr h="457200">
                <a:tc>
                  <a:txBody>
                    <a:bodyPr/>
                    <a:lstStyle/>
                    <a:p>
                      <a:pPr algn="ctr"/>
                      <a:r>
                        <a:rPr lang="en-IN" dirty="0"/>
                        <a:t>Identification (16)</a:t>
                      </a:r>
                    </a:p>
                  </a:txBody>
                  <a:tcPr/>
                </a:tc>
                <a:tc>
                  <a:txBody>
                    <a:bodyPr/>
                    <a:lstStyle/>
                    <a:p>
                      <a:pPr algn="ctr"/>
                      <a:r>
                        <a:rPr lang="en-IN" dirty="0"/>
                        <a:t>Flags(3)</a:t>
                      </a:r>
                    </a:p>
                  </a:txBody>
                  <a:tcPr/>
                </a:tc>
                <a:tc>
                  <a:txBody>
                    <a:bodyPr/>
                    <a:lstStyle/>
                    <a:p>
                      <a:pPr algn="ctr"/>
                      <a:r>
                        <a:rPr lang="en-IN" dirty="0"/>
                        <a:t>Fragment Offset (13)</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7422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1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500"/>
                                        <p:tgtEl>
                                          <p:spTgt spid="14">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animEffect transition="in" filter="fade">
                                      <p:cBhvr>
                                        <p:cTn id="45"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9" grpId="1" animBg="1"/>
      <p:bldP spid="15" grpId="0" animBg="1"/>
      <p:bldP spid="15" grpId="1" animBg="1"/>
      <p:bldP spid="1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89560" y="6100315"/>
            <a:ext cx="1158544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289560" y="5643115"/>
            <a:ext cx="1158544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289560" y="5185915"/>
            <a:ext cx="1158544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6066020" y="4728715"/>
            <a:ext cx="58064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IPv4 Format</a:t>
            </a:r>
          </a:p>
        </p:txBody>
      </p:sp>
      <p:sp>
        <p:nvSpPr>
          <p:cNvPr id="14" name="Content Placeholder 13"/>
          <p:cNvSpPr>
            <a:spLocks noGrp="1"/>
          </p:cNvSpPr>
          <p:nvPr>
            <p:ph idx="1"/>
          </p:nvPr>
        </p:nvSpPr>
        <p:spPr>
          <a:xfrm>
            <a:off x="65590" y="728534"/>
            <a:ext cx="12060820" cy="2899087"/>
          </a:xfrm>
        </p:spPr>
        <p:txBody>
          <a:bodyPr/>
          <a:lstStyle/>
          <a:p>
            <a:r>
              <a:rPr lang="en-IN" dirty="0"/>
              <a:t>Header Checksum: </a:t>
            </a:r>
          </a:p>
          <a:p>
            <a:pPr lvl="1"/>
            <a:r>
              <a:rPr lang="en-IN" dirty="0"/>
              <a:t>It is 16 bit field to provide basic protection in transmission of header via checksum.</a:t>
            </a:r>
          </a:p>
          <a:p>
            <a:r>
              <a:rPr lang="en-IN" dirty="0"/>
              <a:t>Source Address: </a:t>
            </a:r>
          </a:p>
          <a:p>
            <a:pPr lvl="1"/>
            <a:r>
              <a:rPr lang="en-IN" dirty="0"/>
              <a:t>This is 32 bit IP address of the source of the datagram.</a:t>
            </a:r>
          </a:p>
          <a:p>
            <a:r>
              <a:rPr lang="en-IN" dirty="0"/>
              <a:t>Destination Address: </a:t>
            </a:r>
          </a:p>
          <a:p>
            <a:pPr lvl="1"/>
            <a:r>
              <a:rPr lang="en-IN" dirty="0"/>
              <a:t>This is 32 bit IP address of the destination of the datagram.</a:t>
            </a:r>
          </a:p>
          <a:p>
            <a:r>
              <a:rPr lang="en-IN" dirty="0"/>
              <a:t>Options: </a:t>
            </a:r>
          </a:p>
          <a:p>
            <a:pPr lvl="1"/>
            <a:r>
              <a:rPr lang="en-IN" dirty="0"/>
              <a:t>There are many optional header available for debug and test purpose.</a:t>
            </a:r>
          </a:p>
        </p:txBody>
      </p:sp>
      <p:graphicFrame>
        <p:nvGraphicFramePr>
          <p:cNvPr id="10" name="Table 9"/>
          <p:cNvGraphicFramePr>
            <a:graphicFrameLocks noGrp="1"/>
          </p:cNvGraphicFramePr>
          <p:nvPr>
            <p:extLst>
              <p:ext uri="{D42A27DB-BD31-4B8C-83A1-F6EECF244321}">
                <p14:modId xmlns:p14="http://schemas.microsoft.com/office/powerpoint/2010/main" val="2053871623"/>
              </p:ext>
            </p:extLst>
          </p:nvPr>
        </p:nvGraphicFramePr>
        <p:xfrm>
          <a:off x="289310" y="4729390"/>
          <a:ext cx="11582400" cy="45720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457200">
                <a:tc>
                  <a:txBody>
                    <a:bodyPr/>
                    <a:lstStyle/>
                    <a:p>
                      <a:pPr algn="ctr"/>
                      <a:r>
                        <a:rPr lang="en-IN" dirty="0"/>
                        <a:t>Time to Live (8)</a:t>
                      </a:r>
                    </a:p>
                  </a:txBody>
                  <a:tcPr/>
                </a:tc>
                <a:tc>
                  <a:txBody>
                    <a:bodyPr/>
                    <a:lstStyle/>
                    <a:p>
                      <a:pPr algn="ctr"/>
                      <a:r>
                        <a:rPr lang="en-IN" dirty="0"/>
                        <a:t>Protocol (8)</a:t>
                      </a:r>
                    </a:p>
                  </a:txBody>
                  <a:tcPr/>
                </a:tc>
                <a:tc>
                  <a:txBody>
                    <a:bodyPr/>
                    <a:lstStyle/>
                    <a:p>
                      <a:pPr algn="ctr"/>
                      <a:r>
                        <a:rPr lang="en-IN" dirty="0"/>
                        <a:t>Header Checksum (16)</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03432580"/>
              </p:ext>
            </p:extLst>
          </p:nvPr>
        </p:nvGraphicFramePr>
        <p:xfrm>
          <a:off x="289310" y="51865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Source</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34976241"/>
              </p:ext>
            </p:extLst>
          </p:nvPr>
        </p:nvGraphicFramePr>
        <p:xfrm>
          <a:off x="289310" y="56437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Destination</a:t>
                      </a:r>
                      <a:r>
                        <a:rPr lang="en-IN" baseline="0" dirty="0"/>
                        <a:t> Address (32)</a:t>
                      </a:r>
                      <a:endParaRPr lang="en-IN" dirty="0"/>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15510565"/>
              </p:ext>
            </p:extLst>
          </p:nvPr>
        </p:nvGraphicFramePr>
        <p:xfrm>
          <a:off x="289310" y="6100990"/>
          <a:ext cx="11582400" cy="457200"/>
        </p:xfrm>
        <a:graphic>
          <a:graphicData uri="http://schemas.openxmlformats.org/drawingml/2006/table">
            <a:tbl>
              <a:tblPr firstRow="1" bandRow="1">
                <a:tableStyleId>{5940675A-B579-460E-94D1-54222C63F5DA}</a:tableStyleId>
              </a:tblPr>
              <a:tblGrid>
                <a:gridCol w="11582400">
                  <a:extLst>
                    <a:ext uri="{9D8B030D-6E8A-4147-A177-3AD203B41FA5}">
                      <a16:colId xmlns:a16="http://schemas.microsoft.com/office/drawing/2014/main" val="20000"/>
                    </a:ext>
                  </a:extLst>
                </a:gridCol>
              </a:tblGrid>
              <a:tr h="457200">
                <a:tc>
                  <a:txBody>
                    <a:bodyPr/>
                    <a:lstStyle/>
                    <a:p>
                      <a:pPr algn="ctr"/>
                      <a:r>
                        <a:rPr lang="en-IN" dirty="0"/>
                        <a:t>Options (if any)</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79194610"/>
              </p:ext>
            </p:extLst>
          </p:nvPr>
        </p:nvGraphicFramePr>
        <p:xfrm>
          <a:off x="289310" y="3814990"/>
          <a:ext cx="11582400" cy="457200"/>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5791200">
                  <a:extLst>
                    <a:ext uri="{9D8B030D-6E8A-4147-A177-3AD203B41FA5}">
                      <a16:colId xmlns:a16="http://schemas.microsoft.com/office/drawing/2014/main" val="20003"/>
                    </a:ext>
                  </a:extLst>
                </a:gridCol>
              </a:tblGrid>
              <a:tr h="457200">
                <a:tc>
                  <a:txBody>
                    <a:bodyPr/>
                    <a:lstStyle/>
                    <a:p>
                      <a:pPr algn="ctr"/>
                      <a:r>
                        <a:rPr lang="en-IN" dirty="0"/>
                        <a:t>VER (4)</a:t>
                      </a:r>
                    </a:p>
                  </a:txBody>
                  <a:tcPr/>
                </a:tc>
                <a:tc>
                  <a:txBody>
                    <a:bodyPr/>
                    <a:lstStyle/>
                    <a:p>
                      <a:pPr algn="ctr"/>
                      <a:r>
                        <a:rPr lang="en-IN" dirty="0"/>
                        <a:t>IHL (4)</a:t>
                      </a:r>
                    </a:p>
                  </a:txBody>
                  <a:tcPr/>
                </a:tc>
                <a:tc>
                  <a:txBody>
                    <a:bodyPr/>
                    <a:lstStyle/>
                    <a:p>
                      <a:pPr algn="ctr"/>
                      <a:r>
                        <a:rPr lang="en-IN" dirty="0"/>
                        <a:t>Types of Service (8)</a:t>
                      </a:r>
                    </a:p>
                  </a:txBody>
                  <a:tcPr/>
                </a:tc>
                <a:tc>
                  <a:txBody>
                    <a:bodyPr/>
                    <a:lstStyle/>
                    <a:p>
                      <a:pPr algn="ctr"/>
                      <a:r>
                        <a:rPr lang="en-IN" dirty="0"/>
                        <a:t>Total</a:t>
                      </a:r>
                      <a:r>
                        <a:rPr lang="en-IN" baseline="0" dirty="0"/>
                        <a:t> Length (16)</a:t>
                      </a:r>
                      <a:endParaRPr lang="en-IN" dirty="0"/>
                    </a:p>
                  </a:txBody>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269373179"/>
              </p:ext>
            </p:extLst>
          </p:nvPr>
        </p:nvGraphicFramePr>
        <p:xfrm>
          <a:off x="289310" y="4272190"/>
          <a:ext cx="11582400" cy="457200"/>
        </p:xfrm>
        <a:graphic>
          <a:graphicData uri="http://schemas.openxmlformats.org/drawingml/2006/table">
            <a:tbl>
              <a:tblPr firstRow="1" bandRow="1">
                <a:tableStyleId>{5940675A-B579-460E-94D1-54222C63F5DA}</a:tableStyleId>
              </a:tblPr>
              <a:tblGrid>
                <a:gridCol w="579120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4705350">
                  <a:extLst>
                    <a:ext uri="{9D8B030D-6E8A-4147-A177-3AD203B41FA5}">
                      <a16:colId xmlns:a16="http://schemas.microsoft.com/office/drawing/2014/main" val="20002"/>
                    </a:ext>
                  </a:extLst>
                </a:gridCol>
              </a:tblGrid>
              <a:tr h="457200">
                <a:tc>
                  <a:txBody>
                    <a:bodyPr/>
                    <a:lstStyle/>
                    <a:p>
                      <a:pPr algn="ctr"/>
                      <a:r>
                        <a:rPr lang="en-IN" dirty="0"/>
                        <a:t>Identification (16)</a:t>
                      </a:r>
                    </a:p>
                  </a:txBody>
                  <a:tcPr/>
                </a:tc>
                <a:tc>
                  <a:txBody>
                    <a:bodyPr/>
                    <a:lstStyle/>
                    <a:p>
                      <a:pPr algn="ctr"/>
                      <a:r>
                        <a:rPr lang="en-IN" dirty="0"/>
                        <a:t>Flags(3)</a:t>
                      </a:r>
                    </a:p>
                  </a:txBody>
                  <a:tcPr/>
                </a:tc>
                <a:tc>
                  <a:txBody>
                    <a:bodyPr/>
                    <a:lstStyle/>
                    <a:p>
                      <a:pPr algn="ctr"/>
                      <a:r>
                        <a:rPr lang="en-IN" dirty="0"/>
                        <a:t>Fragment Offset (13)</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7551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500"/>
                                        <p:tgtEl>
                                          <p:spTgt spid="14">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animEffect transition="in" filter="fade">
                                      <p:cBhvr>
                                        <p:cTn id="45" dur="500"/>
                                        <p:tgtEl>
                                          <p:spTgt spid="1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xEl>
                                              <p:pRg st="6" end="6"/>
                                            </p:txEl>
                                          </p:spTgt>
                                        </p:tgtEl>
                                        <p:attrNameLst>
                                          <p:attrName>style.visibility</p:attrName>
                                        </p:attrNameLst>
                                      </p:cBhvr>
                                      <p:to>
                                        <p:strVal val="visible"/>
                                      </p:to>
                                    </p:set>
                                    <p:animEffect transition="in" filter="fade">
                                      <p:cBhvr>
                                        <p:cTn id="50" dur="500"/>
                                        <p:tgtEl>
                                          <p:spTgt spid="14">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xEl>
                                              <p:pRg st="7" end="7"/>
                                            </p:txEl>
                                          </p:spTgt>
                                        </p:tgtEl>
                                        <p:attrNameLst>
                                          <p:attrName>style.visibility</p:attrName>
                                        </p:attrNameLst>
                                      </p:cBhvr>
                                      <p:to>
                                        <p:strVal val="visible"/>
                                      </p:to>
                                    </p:set>
                                    <p:animEffect transition="in" filter="fade">
                                      <p:cBhvr>
                                        <p:cTn id="60"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4" grpId="1" animBg="1"/>
      <p:bldP spid="21" grpId="0" animBg="1"/>
      <p:bldP spid="21" grpId="1" animBg="1"/>
      <p:bldP spid="17" grpId="0" animBg="1"/>
      <p:bldP spid="17"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 Addressing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As the number of devices grow connected to the internet, it is obvious that we need more number of IP addresses to assign all the devices.</a:t>
                </a:r>
              </a:p>
              <a:p>
                <a:r>
                  <a:rPr lang="en-IN" dirty="0"/>
                  <a:t>IPv4 IP addressing uses 32 bit IP addresses which can generate</a:t>
                </a:r>
              </a:p>
              <a:p>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32</m:t>
                        </m:r>
                      </m:sup>
                    </m:sSup>
                    <m:r>
                      <a:rPr lang="en-IN" i="1">
                        <a:latin typeface="Cambria Math" panose="02040503050406030204" pitchFamily="18" charset="0"/>
                      </a:rPr>
                      <m:t>=4294967296</m:t>
                    </m:r>
                  </m:oMath>
                </a14:m>
                <a:endParaRPr lang="en-IN" dirty="0"/>
              </a:p>
              <a:p>
                <a:r>
                  <a:rPr lang="en-IN" dirty="0"/>
                  <a:t>The above value is just above 4 billion. In fact the actual available IP addresses in IPv4 is even less than theoretical value.</a:t>
                </a:r>
              </a:p>
              <a:p>
                <a:r>
                  <a:rPr lang="en-IN" dirty="0"/>
                  <a:t>The actual IP addresses that can be assigned in IPv4 are 3,720,249,092.</a:t>
                </a:r>
              </a:p>
              <a:p>
                <a:r>
                  <a:rPr lang="en-IN" dirty="0"/>
                  <a:t>The IPv6 IP addressing uses 128 bit IP addresses which can generate</a:t>
                </a:r>
              </a:p>
              <a:p>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128</m:t>
                        </m:r>
                      </m:sup>
                    </m:sSup>
                    <m:r>
                      <a:rPr lang="en-IN" i="1">
                        <a:latin typeface="Cambria Math" panose="02040503050406030204" pitchFamily="18" charset="0"/>
                      </a:rPr>
                      <m:t>=3.402823669209384634633746074317</m:t>
                    </m:r>
                    <m:r>
                      <a:rPr lang="en-IN" b="0" i="1" smtClean="0">
                        <a:latin typeface="Cambria Math" panose="02040503050406030204" pitchFamily="18" charset="0"/>
                      </a:rPr>
                      <m:t>7 </m:t>
                    </m:r>
                    <m:r>
                      <a:rPr lang="en-IN" b="0" i="1" smtClean="0">
                        <a:latin typeface="Cambria Math" panose="02040503050406030204" pitchFamily="18" charset="0"/>
                      </a:rPr>
                      <m:t>𝑥</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38</m:t>
                        </m:r>
                      </m:sup>
                    </m:sSup>
                  </m:oMath>
                </a14:m>
                <a:endParaRPr lang="en-IN" b="0" dirty="0"/>
              </a:p>
              <a:p>
                <a:r>
                  <a:rPr lang="en-IN" dirty="0"/>
                  <a:t>The above value is very large that if we assign a unique IP to every item in the world then also it will  have reserved IP addresses.,</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IN">
                    <a:noFill/>
                  </a:rPr>
                  <a:t> </a:t>
                </a:r>
              </a:p>
            </p:txBody>
          </p:sp>
        </mc:Fallback>
      </mc:AlternateContent>
    </p:spTree>
    <p:extLst>
      <p:ext uri="{BB962C8B-B14F-4D97-AF65-F5344CB8AC3E}">
        <p14:creationId xmlns:p14="http://schemas.microsoft.com/office/powerpoint/2010/main" val="764266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IPv6 Addressing</a:t>
            </a:r>
          </a:p>
        </p:txBody>
      </p:sp>
      <p:sp>
        <p:nvSpPr>
          <p:cNvPr id="3" name="Content Placeholder 2"/>
          <p:cNvSpPr>
            <a:spLocks noGrp="1"/>
          </p:cNvSpPr>
          <p:nvPr>
            <p:ph idx="1"/>
          </p:nvPr>
        </p:nvSpPr>
        <p:spPr/>
        <p:txBody>
          <a:bodyPr/>
          <a:lstStyle/>
          <a:p>
            <a:r>
              <a:rPr lang="en-IN" dirty="0"/>
              <a:t>It has better and efficient routing than IPv4.</a:t>
            </a:r>
          </a:p>
          <a:p>
            <a:r>
              <a:rPr lang="en-IN" dirty="0"/>
              <a:t>The additional flow label is added in header of IPv6 for improvement in </a:t>
            </a:r>
            <a:r>
              <a:rPr lang="en-IN" dirty="0" err="1"/>
              <a:t>QoS</a:t>
            </a:r>
            <a:r>
              <a:rPr lang="en-IN" dirty="0"/>
              <a:t>.</a:t>
            </a:r>
          </a:p>
          <a:p>
            <a:r>
              <a:rPr lang="en-IN" dirty="0"/>
              <a:t>IPv6 has new application like IP telephony, video/audio, interactive games etc. with ensured </a:t>
            </a:r>
            <a:r>
              <a:rPr lang="en-IN" dirty="0" err="1"/>
              <a:t>QoS</a:t>
            </a:r>
            <a:r>
              <a:rPr lang="en-IN" dirty="0"/>
              <a:t>.</a:t>
            </a:r>
          </a:p>
          <a:p>
            <a:r>
              <a:rPr lang="en-IN" dirty="0"/>
              <a:t>The plug and play abilities have been improved in IPv6.</a:t>
            </a:r>
          </a:p>
          <a:p>
            <a:r>
              <a:rPr lang="en-IN" dirty="0"/>
              <a:t>IPv6 has eliminated the need of Network Address Translation due to the huge availability of IP addresses.</a:t>
            </a:r>
          </a:p>
        </p:txBody>
      </p:sp>
    </p:spTree>
    <p:extLst>
      <p:ext uri="{BB962C8B-B14F-4D97-AF65-F5344CB8AC3E}">
        <p14:creationId xmlns:p14="http://schemas.microsoft.com/office/powerpoint/2010/main" val="2245696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IPv6 Header Format</a:t>
            </a:r>
          </a:p>
        </p:txBody>
      </p:sp>
      <p:sp>
        <p:nvSpPr>
          <p:cNvPr id="3" name="Content Placeholder 2"/>
          <p:cNvSpPr>
            <a:spLocks noGrp="1"/>
          </p:cNvSpPr>
          <p:nvPr>
            <p:ph idx="1"/>
          </p:nvPr>
        </p:nvSpPr>
        <p:spPr/>
        <p:txBody>
          <a:bodyPr/>
          <a:lstStyle/>
          <a:p>
            <a:r>
              <a:rPr lang="en-IN" dirty="0"/>
              <a:t>IPv6 header format has less fields than IPv4 header format.</a:t>
            </a:r>
          </a:p>
          <a:p>
            <a:r>
              <a:rPr lang="en-IN" dirty="0"/>
              <a:t>IPv6 header is 40 bytes which is twice than IPv4 header.</a:t>
            </a:r>
          </a:p>
          <a:p>
            <a:r>
              <a:rPr lang="en-IN" dirty="0"/>
              <a:t>The figure shows IPv6 header format.</a:t>
            </a:r>
          </a:p>
          <a:p>
            <a:r>
              <a:rPr lang="en-IN" dirty="0"/>
              <a:t>The IPv6 has simple packet handling and improved forwarding efficiency.</a:t>
            </a:r>
          </a:p>
          <a:p>
            <a:r>
              <a:rPr lang="en-IN" dirty="0"/>
              <a:t>The fields of IPv6 header can be explained as following:</a:t>
            </a:r>
          </a:p>
          <a:p>
            <a:pPr marL="0" indent="0">
              <a:buNone/>
            </a:pPr>
            <a:endParaRPr lang="en-IN" dirty="0"/>
          </a:p>
          <a:p>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153514584"/>
              </p:ext>
            </p:extLst>
          </p:nvPr>
        </p:nvGraphicFramePr>
        <p:xfrm>
          <a:off x="233631" y="51815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Payload Length (16)</a:t>
                      </a:r>
                    </a:p>
                  </a:txBody>
                  <a:tcPr/>
                </a:tc>
                <a:tc>
                  <a:txBody>
                    <a:bodyPr/>
                    <a:lstStyle/>
                    <a:p>
                      <a:pPr algn="ctr"/>
                      <a:r>
                        <a:rPr lang="en-IN" dirty="0"/>
                        <a:t>Next Header (8)</a:t>
                      </a:r>
                    </a:p>
                  </a:txBody>
                  <a:tcPr/>
                </a:tc>
                <a:tc>
                  <a:txBody>
                    <a:bodyPr/>
                    <a:lstStyle/>
                    <a:p>
                      <a:pPr algn="ctr"/>
                      <a:r>
                        <a:rPr lang="en-IN" dirty="0"/>
                        <a:t>Hop Limit (8)</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43615794"/>
              </p:ext>
            </p:extLst>
          </p:nvPr>
        </p:nvGraphicFramePr>
        <p:xfrm>
          <a:off x="233631" y="56387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Source Address (128)</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95223116"/>
              </p:ext>
            </p:extLst>
          </p:nvPr>
        </p:nvGraphicFramePr>
        <p:xfrm>
          <a:off x="233631" y="60959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Destination Address (128)</a:t>
                      </a:r>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247726198"/>
              </p:ext>
            </p:extLst>
          </p:nvPr>
        </p:nvGraphicFramePr>
        <p:xfrm>
          <a:off x="237351" y="47243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IP Version</a:t>
                      </a:r>
                      <a:r>
                        <a:rPr lang="en-IN" baseline="0" dirty="0"/>
                        <a:t> Number (4)</a:t>
                      </a:r>
                      <a:endParaRPr lang="en-IN" dirty="0"/>
                    </a:p>
                  </a:txBody>
                  <a:tcPr/>
                </a:tc>
                <a:tc>
                  <a:txBody>
                    <a:bodyPr/>
                    <a:lstStyle/>
                    <a:p>
                      <a:pPr algn="ctr"/>
                      <a:r>
                        <a:rPr lang="en-IN" dirty="0"/>
                        <a:t>Traffic Class (8)</a:t>
                      </a:r>
                    </a:p>
                  </a:txBody>
                  <a:tcPr/>
                </a:tc>
                <a:tc>
                  <a:txBody>
                    <a:bodyPr/>
                    <a:lstStyle/>
                    <a:p>
                      <a:pPr algn="ctr"/>
                      <a:r>
                        <a:rPr lang="en-IN" dirty="0"/>
                        <a:t>Flow Label (20)</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2544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088142" y="4730648"/>
            <a:ext cx="395020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4165866" y="4724401"/>
            <a:ext cx="395020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8600" y="4724401"/>
            <a:ext cx="395020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IPv6 Header Format</a:t>
            </a:r>
          </a:p>
        </p:txBody>
      </p:sp>
      <p:sp>
        <p:nvSpPr>
          <p:cNvPr id="3" name="Content Placeholder 2"/>
          <p:cNvSpPr>
            <a:spLocks noGrp="1"/>
          </p:cNvSpPr>
          <p:nvPr>
            <p:ph idx="1"/>
          </p:nvPr>
        </p:nvSpPr>
        <p:spPr>
          <a:xfrm>
            <a:off x="131180" y="863445"/>
            <a:ext cx="11929641" cy="3860956"/>
          </a:xfrm>
        </p:spPr>
        <p:txBody>
          <a:bodyPr/>
          <a:lstStyle/>
          <a:p>
            <a:r>
              <a:rPr lang="en-IN" dirty="0"/>
              <a:t>IP version :</a:t>
            </a:r>
          </a:p>
          <a:p>
            <a:pPr lvl="1"/>
            <a:r>
              <a:rPr lang="en-IN" dirty="0"/>
              <a:t>It is 4 bit field to represent the IP version being used.</a:t>
            </a:r>
          </a:p>
          <a:p>
            <a:r>
              <a:rPr lang="en-IN" dirty="0"/>
              <a:t>Traffic Class :</a:t>
            </a:r>
          </a:p>
          <a:p>
            <a:pPr lvl="1"/>
            <a:r>
              <a:rPr lang="en-IN" dirty="0"/>
              <a:t>It is 8 bit field to identify the different classes or priorities of IPv6 packets.</a:t>
            </a:r>
          </a:p>
          <a:p>
            <a:pPr lvl="1"/>
            <a:r>
              <a:rPr lang="en-IN" dirty="0"/>
              <a:t>It replaces the type of services in IPv4.</a:t>
            </a:r>
          </a:p>
          <a:p>
            <a:pPr lvl="1"/>
            <a:r>
              <a:rPr lang="en-IN" dirty="0"/>
              <a:t>Upper 6 bits are used for type of services lower 2 bits are used for Explicit Congestion Notification.</a:t>
            </a:r>
          </a:p>
          <a:p>
            <a:r>
              <a:rPr lang="en-IN" dirty="0"/>
              <a:t>Flow Label :</a:t>
            </a:r>
          </a:p>
          <a:p>
            <a:pPr lvl="1"/>
            <a:r>
              <a:rPr lang="en-IN" dirty="0"/>
              <a:t>It is 20 bit field used to identify the sequence of packets.</a:t>
            </a:r>
          </a:p>
          <a:p>
            <a:pPr lvl="1"/>
            <a:r>
              <a:rPr lang="en-IN" dirty="0"/>
              <a:t>It is also useful for prioritizing the delivery of packet and providing real time service.</a:t>
            </a:r>
          </a:p>
          <a:p>
            <a:pPr lvl="1"/>
            <a:r>
              <a:rPr lang="en-IN" dirty="0"/>
              <a:t>The higher priority packets can be delivered ahead of lower priority packets.</a:t>
            </a:r>
          </a:p>
        </p:txBody>
      </p:sp>
      <p:graphicFrame>
        <p:nvGraphicFramePr>
          <p:cNvPr id="5" name="Table 4"/>
          <p:cNvGraphicFramePr>
            <a:graphicFrameLocks noGrp="1"/>
          </p:cNvGraphicFramePr>
          <p:nvPr>
            <p:extLst>
              <p:ext uri="{D42A27DB-BD31-4B8C-83A1-F6EECF244321}">
                <p14:modId xmlns:p14="http://schemas.microsoft.com/office/powerpoint/2010/main" val="377693325"/>
              </p:ext>
            </p:extLst>
          </p:nvPr>
        </p:nvGraphicFramePr>
        <p:xfrm>
          <a:off x="237351" y="47243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IP Version</a:t>
                      </a:r>
                      <a:r>
                        <a:rPr lang="en-IN" baseline="0" dirty="0"/>
                        <a:t> Number (4)</a:t>
                      </a:r>
                      <a:endParaRPr lang="en-IN" dirty="0"/>
                    </a:p>
                  </a:txBody>
                  <a:tcPr/>
                </a:tc>
                <a:tc>
                  <a:txBody>
                    <a:bodyPr/>
                    <a:lstStyle/>
                    <a:p>
                      <a:pPr algn="ctr"/>
                      <a:r>
                        <a:rPr lang="en-IN" dirty="0"/>
                        <a:t>Traffic Class (8)</a:t>
                      </a:r>
                    </a:p>
                  </a:txBody>
                  <a:tcPr/>
                </a:tc>
                <a:tc>
                  <a:txBody>
                    <a:bodyPr/>
                    <a:lstStyle/>
                    <a:p>
                      <a:pPr algn="ctr"/>
                      <a:r>
                        <a:rPr lang="en-IN" dirty="0"/>
                        <a:t>Flow Label (20)</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87498740"/>
              </p:ext>
            </p:extLst>
          </p:nvPr>
        </p:nvGraphicFramePr>
        <p:xfrm>
          <a:off x="233631" y="51815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Payload Length (16)</a:t>
                      </a:r>
                    </a:p>
                  </a:txBody>
                  <a:tcPr/>
                </a:tc>
                <a:tc>
                  <a:txBody>
                    <a:bodyPr/>
                    <a:lstStyle/>
                    <a:p>
                      <a:pPr algn="ctr"/>
                      <a:r>
                        <a:rPr lang="en-IN" dirty="0"/>
                        <a:t>Next Header (8)</a:t>
                      </a:r>
                    </a:p>
                  </a:txBody>
                  <a:tcPr/>
                </a:tc>
                <a:tc>
                  <a:txBody>
                    <a:bodyPr/>
                    <a:lstStyle/>
                    <a:p>
                      <a:pPr algn="ctr"/>
                      <a:r>
                        <a:rPr lang="en-IN" dirty="0"/>
                        <a:t>Hop Limit (8)</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43615794"/>
              </p:ext>
            </p:extLst>
          </p:nvPr>
        </p:nvGraphicFramePr>
        <p:xfrm>
          <a:off x="233631" y="56387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Source Address (128)</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95223116"/>
              </p:ext>
            </p:extLst>
          </p:nvPr>
        </p:nvGraphicFramePr>
        <p:xfrm>
          <a:off x="233631" y="60959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Destination Address (128)</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34114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fade">
                                      <p:cBhvr>
                                        <p:cTn id="6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0" grpId="1" animBg="1"/>
      <p:bldP spid="9" grpId="0" animBg="1"/>
      <p:bldP spid="9"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093826" y="5180353"/>
            <a:ext cx="395020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157473" y="5180353"/>
            <a:ext cx="395020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120" y="5180353"/>
            <a:ext cx="395020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IPv6 Header Format</a:t>
            </a:r>
          </a:p>
        </p:txBody>
      </p:sp>
      <p:sp>
        <p:nvSpPr>
          <p:cNvPr id="3" name="Content Placeholder 2"/>
          <p:cNvSpPr>
            <a:spLocks noGrp="1"/>
          </p:cNvSpPr>
          <p:nvPr>
            <p:ph idx="1"/>
          </p:nvPr>
        </p:nvSpPr>
        <p:spPr>
          <a:xfrm>
            <a:off x="131180" y="863445"/>
            <a:ext cx="11929641" cy="3860956"/>
          </a:xfrm>
        </p:spPr>
        <p:txBody>
          <a:bodyPr/>
          <a:lstStyle/>
          <a:p>
            <a:r>
              <a:rPr lang="en-IN" dirty="0"/>
              <a:t>Payload Length : </a:t>
            </a:r>
          </a:p>
          <a:p>
            <a:pPr lvl="1"/>
            <a:r>
              <a:rPr lang="en-IN" dirty="0"/>
              <a:t>It is a 16 bit field which identifies the length of payload of IPv6.</a:t>
            </a:r>
          </a:p>
          <a:p>
            <a:r>
              <a:rPr lang="en-IN" dirty="0"/>
              <a:t>Next Header : </a:t>
            </a:r>
          </a:p>
          <a:p>
            <a:pPr lvl="1"/>
            <a:r>
              <a:rPr lang="en-IN" dirty="0"/>
              <a:t>It is a 8 bit field which is similar to protocol field in IPv4 header.</a:t>
            </a:r>
          </a:p>
          <a:p>
            <a:pPr lvl="1"/>
            <a:r>
              <a:rPr lang="en-IN" dirty="0"/>
              <a:t>It represents the type of extension header that follows the primary IPv6 header.</a:t>
            </a:r>
          </a:p>
          <a:p>
            <a:r>
              <a:rPr lang="en-IN" dirty="0"/>
              <a:t>Hop Limit : </a:t>
            </a:r>
          </a:p>
          <a:p>
            <a:pPr lvl="1"/>
            <a:r>
              <a:rPr lang="en-IN" dirty="0"/>
              <a:t>It is 8 bit field equivalent to Time to Live in IPv4 Header.</a:t>
            </a:r>
          </a:p>
          <a:p>
            <a:pPr lvl="1"/>
            <a:r>
              <a:rPr lang="en-IN" dirty="0"/>
              <a:t>The value is decremented by 1 every time when it is forwarded by the host.</a:t>
            </a:r>
          </a:p>
          <a:p>
            <a:pPr lvl="1"/>
            <a:r>
              <a:rPr lang="en-IN" dirty="0"/>
              <a:t>When this value reaches 0, the packet is discarded.</a:t>
            </a:r>
          </a:p>
        </p:txBody>
      </p:sp>
      <p:graphicFrame>
        <p:nvGraphicFramePr>
          <p:cNvPr id="5" name="Table 4"/>
          <p:cNvGraphicFramePr>
            <a:graphicFrameLocks noGrp="1"/>
          </p:cNvGraphicFramePr>
          <p:nvPr>
            <p:extLst>
              <p:ext uri="{D42A27DB-BD31-4B8C-83A1-F6EECF244321}">
                <p14:modId xmlns:p14="http://schemas.microsoft.com/office/powerpoint/2010/main" val="377693325"/>
              </p:ext>
            </p:extLst>
          </p:nvPr>
        </p:nvGraphicFramePr>
        <p:xfrm>
          <a:off x="237351" y="47243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IP Version</a:t>
                      </a:r>
                      <a:r>
                        <a:rPr lang="en-IN" baseline="0" dirty="0"/>
                        <a:t> Number (4)</a:t>
                      </a:r>
                      <a:endParaRPr lang="en-IN" dirty="0"/>
                    </a:p>
                  </a:txBody>
                  <a:tcPr/>
                </a:tc>
                <a:tc>
                  <a:txBody>
                    <a:bodyPr/>
                    <a:lstStyle/>
                    <a:p>
                      <a:pPr algn="ctr"/>
                      <a:r>
                        <a:rPr lang="en-IN" dirty="0"/>
                        <a:t>Traffic Class (8)</a:t>
                      </a:r>
                    </a:p>
                  </a:txBody>
                  <a:tcPr/>
                </a:tc>
                <a:tc>
                  <a:txBody>
                    <a:bodyPr/>
                    <a:lstStyle/>
                    <a:p>
                      <a:pPr algn="ctr"/>
                      <a:r>
                        <a:rPr lang="en-IN" dirty="0"/>
                        <a:t>Flow Label (20)</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87498740"/>
              </p:ext>
            </p:extLst>
          </p:nvPr>
        </p:nvGraphicFramePr>
        <p:xfrm>
          <a:off x="233631" y="51815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Payload Length (16)</a:t>
                      </a:r>
                    </a:p>
                  </a:txBody>
                  <a:tcPr/>
                </a:tc>
                <a:tc>
                  <a:txBody>
                    <a:bodyPr/>
                    <a:lstStyle/>
                    <a:p>
                      <a:pPr algn="ctr"/>
                      <a:r>
                        <a:rPr lang="en-IN" dirty="0"/>
                        <a:t>Next Header (8)</a:t>
                      </a:r>
                    </a:p>
                  </a:txBody>
                  <a:tcPr/>
                </a:tc>
                <a:tc>
                  <a:txBody>
                    <a:bodyPr/>
                    <a:lstStyle/>
                    <a:p>
                      <a:pPr algn="ctr"/>
                      <a:r>
                        <a:rPr lang="en-IN" dirty="0"/>
                        <a:t>Hop Limit (8)</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43615794"/>
              </p:ext>
            </p:extLst>
          </p:nvPr>
        </p:nvGraphicFramePr>
        <p:xfrm>
          <a:off x="233631" y="56387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Source Address (128)</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95223116"/>
              </p:ext>
            </p:extLst>
          </p:nvPr>
        </p:nvGraphicFramePr>
        <p:xfrm>
          <a:off x="233631" y="60959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Destination Address (128)</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6724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1" grpId="1" animBg="1"/>
      <p:bldP spid="9" grpId="0" animBg="1"/>
      <p:bldP spid="9"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0009" y="6094753"/>
            <a:ext cx="11804904"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0009" y="5637553"/>
            <a:ext cx="11814048"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IPv6 Header Format</a:t>
            </a:r>
          </a:p>
        </p:txBody>
      </p:sp>
      <p:sp>
        <p:nvSpPr>
          <p:cNvPr id="3" name="Content Placeholder 2"/>
          <p:cNvSpPr>
            <a:spLocks noGrp="1"/>
          </p:cNvSpPr>
          <p:nvPr>
            <p:ph idx="1"/>
          </p:nvPr>
        </p:nvSpPr>
        <p:spPr>
          <a:xfrm>
            <a:off x="131180" y="863445"/>
            <a:ext cx="11929641" cy="3860956"/>
          </a:xfrm>
        </p:spPr>
        <p:txBody>
          <a:bodyPr/>
          <a:lstStyle/>
          <a:p>
            <a:r>
              <a:rPr lang="en-IN" dirty="0"/>
              <a:t>Source Address :</a:t>
            </a:r>
          </a:p>
          <a:p>
            <a:pPr lvl="1"/>
            <a:r>
              <a:rPr lang="en-IN" dirty="0"/>
              <a:t>It represents the 128 bit IP address of source or sender.</a:t>
            </a:r>
          </a:p>
          <a:p>
            <a:r>
              <a:rPr lang="en-IN" dirty="0"/>
              <a:t>Destination Address :</a:t>
            </a:r>
          </a:p>
          <a:p>
            <a:pPr lvl="1"/>
            <a:r>
              <a:rPr lang="en-IN" dirty="0"/>
              <a:t>It represents the 128 bit IP address of destination or receiver.</a:t>
            </a:r>
          </a:p>
        </p:txBody>
      </p:sp>
      <p:graphicFrame>
        <p:nvGraphicFramePr>
          <p:cNvPr id="5" name="Table 4"/>
          <p:cNvGraphicFramePr>
            <a:graphicFrameLocks noGrp="1"/>
          </p:cNvGraphicFramePr>
          <p:nvPr>
            <p:extLst>
              <p:ext uri="{D42A27DB-BD31-4B8C-83A1-F6EECF244321}">
                <p14:modId xmlns:p14="http://schemas.microsoft.com/office/powerpoint/2010/main" val="377693325"/>
              </p:ext>
            </p:extLst>
          </p:nvPr>
        </p:nvGraphicFramePr>
        <p:xfrm>
          <a:off x="237351" y="47243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IP Version</a:t>
                      </a:r>
                      <a:r>
                        <a:rPr lang="en-IN" baseline="0" dirty="0"/>
                        <a:t> Number (4)</a:t>
                      </a:r>
                      <a:endParaRPr lang="en-IN" dirty="0"/>
                    </a:p>
                  </a:txBody>
                  <a:tcPr/>
                </a:tc>
                <a:tc>
                  <a:txBody>
                    <a:bodyPr/>
                    <a:lstStyle/>
                    <a:p>
                      <a:pPr algn="ctr"/>
                      <a:r>
                        <a:rPr lang="en-IN" dirty="0"/>
                        <a:t>Traffic Class (8)</a:t>
                      </a:r>
                    </a:p>
                  </a:txBody>
                  <a:tcPr/>
                </a:tc>
                <a:tc>
                  <a:txBody>
                    <a:bodyPr/>
                    <a:lstStyle/>
                    <a:p>
                      <a:pPr algn="ctr"/>
                      <a:r>
                        <a:rPr lang="en-IN" dirty="0"/>
                        <a:t>Flow Label (20)</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87498740"/>
              </p:ext>
            </p:extLst>
          </p:nvPr>
        </p:nvGraphicFramePr>
        <p:xfrm>
          <a:off x="233631" y="5181599"/>
          <a:ext cx="11795760" cy="457200"/>
        </p:xfrm>
        <a:graphic>
          <a:graphicData uri="http://schemas.openxmlformats.org/drawingml/2006/table">
            <a:tbl>
              <a:tblPr firstRow="1" bandRow="1">
                <a:tableStyleId>{5940675A-B579-460E-94D1-54222C63F5DA}</a:tableStyleId>
              </a:tblPr>
              <a:tblGrid>
                <a:gridCol w="393192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57200">
                <a:tc>
                  <a:txBody>
                    <a:bodyPr/>
                    <a:lstStyle/>
                    <a:p>
                      <a:pPr algn="ctr"/>
                      <a:r>
                        <a:rPr lang="en-IN" dirty="0"/>
                        <a:t>Payload Length (16)</a:t>
                      </a:r>
                    </a:p>
                  </a:txBody>
                  <a:tcPr/>
                </a:tc>
                <a:tc>
                  <a:txBody>
                    <a:bodyPr/>
                    <a:lstStyle/>
                    <a:p>
                      <a:pPr algn="ctr"/>
                      <a:r>
                        <a:rPr lang="en-IN" dirty="0"/>
                        <a:t>Next Header (8)</a:t>
                      </a:r>
                    </a:p>
                  </a:txBody>
                  <a:tcPr/>
                </a:tc>
                <a:tc>
                  <a:txBody>
                    <a:bodyPr/>
                    <a:lstStyle/>
                    <a:p>
                      <a:pPr algn="ctr"/>
                      <a:r>
                        <a:rPr lang="en-IN" dirty="0"/>
                        <a:t>Hop Limit (8)</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43615794"/>
              </p:ext>
            </p:extLst>
          </p:nvPr>
        </p:nvGraphicFramePr>
        <p:xfrm>
          <a:off x="233631" y="56387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Source Address (128)</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95223116"/>
              </p:ext>
            </p:extLst>
          </p:nvPr>
        </p:nvGraphicFramePr>
        <p:xfrm>
          <a:off x="233631" y="6095999"/>
          <a:ext cx="11795760" cy="457200"/>
        </p:xfrm>
        <a:graphic>
          <a:graphicData uri="http://schemas.openxmlformats.org/drawingml/2006/table">
            <a:tbl>
              <a:tblPr firstRow="1" bandRow="1">
                <a:tableStyleId>{5940675A-B579-460E-94D1-54222C63F5DA}</a:tableStyleId>
              </a:tblPr>
              <a:tblGrid>
                <a:gridCol w="11795760">
                  <a:extLst>
                    <a:ext uri="{9D8B030D-6E8A-4147-A177-3AD203B41FA5}">
                      <a16:colId xmlns:a16="http://schemas.microsoft.com/office/drawing/2014/main" val="20000"/>
                    </a:ext>
                  </a:extLst>
                </a:gridCol>
              </a:tblGrid>
              <a:tr h="457200">
                <a:tc>
                  <a:txBody>
                    <a:bodyPr/>
                    <a:lstStyle/>
                    <a:p>
                      <a:pPr algn="ctr"/>
                      <a:r>
                        <a:rPr lang="en-IN" dirty="0"/>
                        <a:t>Destination Address (128)</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3126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9"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Uniform Resource Identifier (URI)</a:t>
            </a:r>
          </a:p>
        </p:txBody>
      </p:sp>
      <p:sp>
        <p:nvSpPr>
          <p:cNvPr id="3" name="Content Placeholder 2"/>
          <p:cNvSpPr>
            <a:spLocks noGrp="1"/>
          </p:cNvSpPr>
          <p:nvPr>
            <p:ph idx="1"/>
          </p:nvPr>
        </p:nvSpPr>
        <p:spPr/>
        <p:txBody>
          <a:bodyPr/>
          <a:lstStyle/>
          <a:p>
            <a:r>
              <a:rPr lang="en-IN" dirty="0"/>
              <a:t>Uniform Resource Identifier (URI) is used to identify the resources with the help of sequence of characters.</a:t>
            </a:r>
          </a:p>
          <a:p>
            <a:r>
              <a:rPr lang="en-IN" dirty="0"/>
              <a:t>The URI protocol was developed by IETF.</a:t>
            </a:r>
          </a:p>
          <a:p>
            <a:r>
              <a:rPr lang="en-IN" dirty="0"/>
              <a:t>The URI can be URL or URN.</a:t>
            </a:r>
          </a:p>
          <a:p>
            <a:r>
              <a:rPr lang="en-IN" dirty="0"/>
              <a:t>The sample for URL and URN can be as following:</a:t>
            </a:r>
          </a:p>
          <a:p>
            <a:endParaRPr lang="en-IN" dirty="0"/>
          </a:p>
          <a:p>
            <a:endParaRPr lang="en-IN" dirty="0"/>
          </a:p>
          <a:p>
            <a:endParaRPr lang="en-IN" dirty="0"/>
          </a:p>
          <a:p>
            <a:endParaRPr lang="en-IN" dirty="0"/>
          </a:p>
          <a:p>
            <a:endParaRPr lang="en-IN" dirty="0"/>
          </a:p>
          <a:p>
            <a:r>
              <a:rPr lang="en-IN" dirty="0"/>
              <a:t>URN mostly provides information of unique name without locating or retrieving the resource information.</a:t>
            </a:r>
          </a:p>
          <a:p>
            <a:r>
              <a:rPr lang="en-IN" dirty="0"/>
              <a:t>URL provides locating and retrieving information on a network.</a:t>
            </a:r>
          </a:p>
        </p:txBody>
      </p:sp>
      <p:sp>
        <p:nvSpPr>
          <p:cNvPr id="6" name="Rectangle 5"/>
          <p:cNvSpPr/>
          <p:nvPr/>
        </p:nvSpPr>
        <p:spPr>
          <a:xfrm>
            <a:off x="7467600" y="4300422"/>
            <a:ext cx="384048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Universal Resource Name (URN)</a:t>
            </a:r>
          </a:p>
          <a:p>
            <a:pPr algn="ctr"/>
            <a:r>
              <a:rPr lang="en-IN" dirty="0"/>
              <a:t>E.g.: ISBN:0451450523</a:t>
            </a:r>
          </a:p>
        </p:txBody>
      </p:sp>
      <p:sp>
        <p:nvSpPr>
          <p:cNvPr id="7" name="Rectangle 6"/>
          <p:cNvSpPr/>
          <p:nvPr/>
        </p:nvSpPr>
        <p:spPr>
          <a:xfrm>
            <a:off x="2233534" y="3602750"/>
            <a:ext cx="27432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Universal Resource Identifier (URI)</a:t>
            </a:r>
          </a:p>
        </p:txBody>
      </p:sp>
      <p:sp>
        <p:nvSpPr>
          <p:cNvPr id="8" name="Rectangle 7"/>
          <p:cNvSpPr/>
          <p:nvPr/>
        </p:nvSpPr>
        <p:spPr>
          <a:xfrm>
            <a:off x="7467600" y="2708965"/>
            <a:ext cx="384048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Universal Resource Locator (URL)</a:t>
            </a:r>
          </a:p>
          <a:p>
            <a:pPr algn="ctr"/>
            <a:r>
              <a:rPr lang="en-IN" dirty="0"/>
              <a:t>E.g.: https://darshan.ac.in/ce/material</a:t>
            </a:r>
          </a:p>
        </p:txBody>
      </p:sp>
      <p:cxnSp>
        <p:nvCxnSpPr>
          <p:cNvPr id="10" name="Straight Arrow Connector 9"/>
          <p:cNvCxnSpPr>
            <a:stCxn id="7" idx="3"/>
            <a:endCxn id="8" idx="1"/>
          </p:cNvCxnSpPr>
          <p:nvPr/>
        </p:nvCxnSpPr>
        <p:spPr>
          <a:xfrm flipV="1">
            <a:off x="4976734" y="3166165"/>
            <a:ext cx="2490866" cy="8937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a:off x="4976734" y="4059950"/>
            <a:ext cx="2490866" cy="6976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814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1975104" y="3529584"/>
            <a:ext cx="1371600" cy="13716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3960" y="3529584"/>
            <a:ext cx="1371600" cy="13716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524247" y="3531549"/>
            <a:ext cx="1967205" cy="2269851"/>
            <a:chOff x="8524247" y="3531549"/>
            <a:chExt cx="1967205" cy="2269851"/>
          </a:xfrm>
        </p:grpSpPr>
        <p:sp>
          <p:nvSpPr>
            <p:cNvPr id="12" name="Oval 11"/>
            <p:cNvSpPr/>
            <p:nvPr/>
          </p:nvSpPr>
          <p:spPr>
            <a:xfrm>
              <a:off x="8822050" y="3531549"/>
              <a:ext cx="1371600" cy="13716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524247" y="5432068"/>
              <a:ext cx="1967205" cy="369332"/>
            </a:xfrm>
            <a:prstGeom prst="rect">
              <a:avLst/>
            </a:prstGeom>
            <a:noFill/>
          </p:spPr>
          <p:txBody>
            <a:bodyPr wrap="none" rtlCol="0">
              <a:spAutoFit/>
            </a:bodyPr>
            <a:lstStyle/>
            <a:p>
              <a:r>
                <a:rPr lang="en-US" dirty="0"/>
                <a:t>Publisher: </a:t>
              </a:r>
              <a:r>
                <a:rPr lang="en-US" dirty="0">
                  <a:solidFill>
                    <a:schemeClr val="tx2"/>
                  </a:solidFill>
                </a:rPr>
                <a:t>Direction</a:t>
              </a:r>
            </a:p>
          </p:txBody>
        </p:sp>
      </p:grpSp>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MQTT - Example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863444"/>
            <a:ext cx="11929641" cy="2571464"/>
          </a:xfrm>
        </p:spPr>
        <p:txBody>
          <a:bodyPr/>
          <a:lstStyle/>
          <a:p>
            <a:r>
              <a:rPr lang="en-US" dirty="0"/>
              <a:t>Based on the currently selected destination, the server/computer computes the direction of the car.</a:t>
            </a:r>
          </a:p>
          <a:p>
            <a:r>
              <a:rPr lang="en-US" dirty="0"/>
              <a:t>This data is published to an MQTT broker with a topic named – </a:t>
            </a:r>
            <a:r>
              <a:rPr lang="en-US" dirty="0">
                <a:solidFill>
                  <a:schemeClr val="tx2"/>
                </a:solidFill>
              </a:rPr>
              <a:t>Direction.</a:t>
            </a:r>
          </a:p>
          <a:p>
            <a:r>
              <a:rPr lang="en-US" dirty="0"/>
              <a:t>To get the command from the server, the system in the car has to subscribe to the topic named </a:t>
            </a:r>
            <a:r>
              <a:rPr lang="en-US" dirty="0">
                <a:solidFill>
                  <a:schemeClr val="tx2"/>
                </a:solidFill>
              </a:rPr>
              <a:t>Direction</a:t>
            </a:r>
            <a:r>
              <a:rPr lang="en-US" dirty="0"/>
              <a:t>.</a:t>
            </a:r>
          </a:p>
          <a:p>
            <a:r>
              <a:rPr lang="en-US" dirty="0"/>
              <a:t>According to the command received from the server, the car will run in a particular direction.</a:t>
            </a:r>
          </a:p>
        </p:txBody>
      </p:sp>
      <p:sp>
        <p:nvSpPr>
          <p:cNvPr id="26" name="TextBox 25"/>
          <p:cNvSpPr txBox="1"/>
          <p:nvPr/>
        </p:nvSpPr>
        <p:spPr>
          <a:xfrm>
            <a:off x="1349693" y="5062736"/>
            <a:ext cx="2613216" cy="369332"/>
          </a:xfrm>
          <a:prstGeom prst="rect">
            <a:avLst/>
          </a:prstGeom>
          <a:noFill/>
        </p:spPr>
        <p:txBody>
          <a:bodyPr wrap="none" rtlCol="0">
            <a:spAutoFit/>
          </a:bodyPr>
          <a:lstStyle/>
          <a:p>
            <a:r>
              <a:rPr lang="en-US" dirty="0"/>
              <a:t>Publisher: </a:t>
            </a:r>
            <a:r>
              <a:rPr lang="en-US" dirty="0" err="1">
                <a:solidFill>
                  <a:schemeClr val="accent6"/>
                </a:solidFill>
              </a:rPr>
              <a:t>CurrentLocation</a:t>
            </a:r>
            <a:endParaRPr lang="en-US" dirty="0">
              <a:solidFill>
                <a:schemeClr val="accent6"/>
              </a:solidFill>
            </a:endParaRPr>
          </a:p>
        </p:txBody>
      </p:sp>
      <p:sp>
        <p:nvSpPr>
          <p:cNvPr id="27" name="TextBox 26"/>
          <p:cNvSpPr txBox="1"/>
          <p:nvPr/>
        </p:nvSpPr>
        <p:spPr>
          <a:xfrm>
            <a:off x="5440251" y="5062736"/>
            <a:ext cx="1385316" cy="369332"/>
          </a:xfrm>
          <a:prstGeom prst="rect">
            <a:avLst/>
          </a:prstGeom>
          <a:noFill/>
        </p:spPr>
        <p:txBody>
          <a:bodyPr wrap="none" rtlCol="0">
            <a:spAutoFit/>
          </a:bodyPr>
          <a:lstStyle/>
          <a:p>
            <a:r>
              <a:rPr lang="en-US" dirty="0"/>
              <a:t>MQTT Broker</a:t>
            </a:r>
          </a:p>
        </p:txBody>
      </p:sp>
      <p:grpSp>
        <p:nvGrpSpPr>
          <p:cNvPr id="4" name="Group 3"/>
          <p:cNvGrpSpPr/>
          <p:nvPr/>
        </p:nvGrpSpPr>
        <p:grpSpPr>
          <a:xfrm>
            <a:off x="5440251" y="3529584"/>
            <a:ext cx="1371600" cy="1371600"/>
            <a:chOff x="4954222" y="3531549"/>
            <a:chExt cx="1371600" cy="1371600"/>
          </a:xfrm>
        </p:grpSpPr>
        <p:sp>
          <p:nvSpPr>
            <p:cNvPr id="21" name="Oval 20"/>
            <p:cNvSpPr/>
            <p:nvPr/>
          </p:nvSpPr>
          <p:spPr>
            <a:xfrm>
              <a:off x="4954222" y="3531549"/>
              <a:ext cx="1371600" cy="1371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619" r="9394" b="24206"/>
            <a:stretch/>
          </p:blipFill>
          <p:spPr>
            <a:xfrm>
              <a:off x="5074873" y="3695774"/>
              <a:ext cx="1130298" cy="1057837"/>
            </a:xfrm>
            <a:prstGeom prst="rect">
              <a:avLst/>
            </a:prstGeom>
          </p:spPr>
        </p:pic>
      </p:grpSp>
      <p:cxnSp>
        <p:nvCxnSpPr>
          <p:cNvPr id="29" name="Straight Arrow Connector 28"/>
          <p:cNvCxnSpPr/>
          <p:nvPr/>
        </p:nvCxnSpPr>
        <p:spPr>
          <a:xfrm>
            <a:off x="3703320" y="4114800"/>
            <a:ext cx="1371600"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116125" y="4114800"/>
            <a:ext cx="1371600"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41931" y="5062736"/>
            <a:ext cx="2731838" cy="369332"/>
          </a:xfrm>
          <a:prstGeom prst="rect">
            <a:avLst/>
          </a:prstGeom>
          <a:noFill/>
        </p:spPr>
        <p:txBody>
          <a:bodyPr wrap="none" rtlCol="0">
            <a:spAutoFit/>
          </a:bodyPr>
          <a:lstStyle/>
          <a:p>
            <a:r>
              <a:rPr lang="en-US" dirty="0"/>
              <a:t>Subscriber: </a:t>
            </a:r>
            <a:r>
              <a:rPr lang="en-US" dirty="0" err="1">
                <a:solidFill>
                  <a:schemeClr val="accent6"/>
                </a:solidFill>
              </a:rPr>
              <a:t>CurrentLocation</a:t>
            </a:r>
            <a:endParaRPr lang="en-US" dirty="0">
              <a:solidFill>
                <a:schemeClr val="accent6"/>
              </a:solidFill>
            </a:endParaRPr>
          </a:p>
        </p:txBody>
      </p:sp>
      <p:pic>
        <p:nvPicPr>
          <p:cNvPr id="9" name="Picture 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4584" t="7083" r="4166" b="8543"/>
          <a:stretch/>
        </p:blipFill>
        <p:spPr>
          <a:xfrm>
            <a:off x="9050650" y="3801938"/>
            <a:ext cx="914400" cy="845507"/>
          </a:xfrm>
          <a:prstGeom prst="rect">
            <a:avLst/>
          </a:prstGeom>
        </p:spPr>
      </p:pic>
      <p:cxnSp>
        <p:nvCxnSpPr>
          <p:cNvPr id="25" name="Straight Arrow Connector 24"/>
          <p:cNvCxnSpPr/>
          <p:nvPr/>
        </p:nvCxnSpPr>
        <p:spPr>
          <a:xfrm rot="10800000">
            <a:off x="7116125" y="4394200"/>
            <a:ext cx="1371600" cy="0"/>
          </a:xfrm>
          <a:prstGeom prst="straightConnector1">
            <a:avLst/>
          </a:prstGeom>
          <a:ln w="476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3703320" y="4398264"/>
            <a:ext cx="1371600" cy="0"/>
          </a:xfrm>
          <a:prstGeom prst="straightConnector1">
            <a:avLst/>
          </a:prstGeom>
          <a:ln w="476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572840" y="3531549"/>
            <a:ext cx="2085827" cy="2269851"/>
            <a:chOff x="1572840" y="3531549"/>
            <a:chExt cx="2085827" cy="2269851"/>
          </a:xfrm>
        </p:grpSpPr>
        <p:sp>
          <p:nvSpPr>
            <p:cNvPr id="34" name="Oval 33"/>
            <p:cNvSpPr/>
            <p:nvPr/>
          </p:nvSpPr>
          <p:spPr>
            <a:xfrm>
              <a:off x="1970501" y="3531549"/>
              <a:ext cx="1371600" cy="13716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572840" y="5432068"/>
              <a:ext cx="2085827" cy="369332"/>
            </a:xfrm>
            <a:prstGeom prst="rect">
              <a:avLst/>
            </a:prstGeom>
            <a:noFill/>
          </p:spPr>
          <p:txBody>
            <a:bodyPr wrap="none" rtlCol="0">
              <a:spAutoFit/>
            </a:bodyPr>
            <a:lstStyle/>
            <a:p>
              <a:r>
                <a:rPr lang="en-US" dirty="0"/>
                <a:t>Subscriber: </a:t>
              </a:r>
              <a:r>
                <a:rPr lang="en-US" dirty="0">
                  <a:solidFill>
                    <a:schemeClr val="tx2"/>
                  </a:solidFill>
                </a:rPr>
                <a:t>Direction</a:t>
              </a:r>
            </a:p>
          </p:txBody>
        </p:sp>
      </p:grpSp>
      <p:pic>
        <p:nvPicPr>
          <p:cNvPr id="2052" name="Picture 4" descr="Car Wifi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941" y="3622989"/>
            <a:ext cx="1188720" cy="118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219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251008" y="4152273"/>
            <a:ext cx="1645920"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5453104" y="4152274"/>
            <a:ext cx="2651760"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691020" y="4152275"/>
            <a:ext cx="1645920"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013023" y="4152275"/>
            <a:ext cx="621792"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132090" y="4152276"/>
            <a:ext cx="880933"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Uniform Resource Locator (URL)</a:t>
            </a:r>
          </a:p>
        </p:txBody>
      </p:sp>
      <p:sp>
        <p:nvSpPr>
          <p:cNvPr id="3" name="Content Placeholder 2"/>
          <p:cNvSpPr>
            <a:spLocks noGrp="1"/>
          </p:cNvSpPr>
          <p:nvPr>
            <p:ph idx="1"/>
          </p:nvPr>
        </p:nvSpPr>
        <p:spPr>
          <a:xfrm>
            <a:off x="131180" y="863444"/>
            <a:ext cx="11929641" cy="1804805"/>
          </a:xfrm>
        </p:spPr>
        <p:txBody>
          <a:bodyPr/>
          <a:lstStyle/>
          <a:p>
            <a:r>
              <a:rPr lang="en-IN" dirty="0"/>
              <a:t>The URL contains the information of how to fetch a resource information from its location.</a:t>
            </a:r>
          </a:p>
          <a:p>
            <a:r>
              <a:rPr lang="en-IN" dirty="0"/>
              <a:t>URL always begin with a protocol like HTTP/HTTPS</a:t>
            </a:r>
          </a:p>
          <a:p>
            <a:r>
              <a:rPr lang="en-IN" dirty="0"/>
              <a:t>A URL is used when client request the server for the service.</a:t>
            </a:r>
          </a:p>
          <a:p>
            <a:r>
              <a:rPr lang="en-IN" dirty="0"/>
              <a:t>The sample URL and its fields are explained below:</a:t>
            </a:r>
          </a:p>
          <a:p>
            <a:endParaRPr lang="en-IN" dirty="0"/>
          </a:p>
        </p:txBody>
      </p:sp>
      <p:sp>
        <p:nvSpPr>
          <p:cNvPr id="4" name="TextBox 3"/>
          <p:cNvSpPr txBox="1"/>
          <p:nvPr/>
        </p:nvSpPr>
        <p:spPr>
          <a:xfrm>
            <a:off x="2162070" y="4152276"/>
            <a:ext cx="7867859" cy="461665"/>
          </a:xfrm>
          <a:prstGeom prst="rect">
            <a:avLst/>
          </a:prstGeom>
          <a:noFill/>
        </p:spPr>
        <p:txBody>
          <a:bodyPr wrap="none" rtlCol="0">
            <a:spAutoFit/>
          </a:bodyPr>
          <a:lstStyle/>
          <a:p>
            <a:r>
              <a:rPr lang="en-IN" sz="2400" dirty="0"/>
              <a:t>http://www.darshan.ac.in/CE/Study-material/IoT/Syllabus.html</a:t>
            </a:r>
          </a:p>
        </p:txBody>
      </p:sp>
      <p:sp>
        <p:nvSpPr>
          <p:cNvPr id="7" name="TextBox 6"/>
          <p:cNvSpPr txBox="1"/>
          <p:nvPr/>
        </p:nvSpPr>
        <p:spPr>
          <a:xfrm>
            <a:off x="1813812" y="5276538"/>
            <a:ext cx="1523174" cy="369332"/>
          </a:xfrm>
          <a:prstGeom prst="rect">
            <a:avLst/>
          </a:prstGeom>
          <a:noFill/>
        </p:spPr>
        <p:txBody>
          <a:bodyPr wrap="none" rtlCol="0">
            <a:spAutoFit/>
          </a:bodyPr>
          <a:lstStyle/>
          <a:p>
            <a:r>
              <a:rPr lang="en-IN" dirty="0"/>
              <a:t>HTTP Protocol</a:t>
            </a:r>
          </a:p>
        </p:txBody>
      </p:sp>
      <p:sp>
        <p:nvSpPr>
          <p:cNvPr id="8" name="TextBox 7"/>
          <p:cNvSpPr txBox="1"/>
          <p:nvPr/>
        </p:nvSpPr>
        <p:spPr>
          <a:xfrm>
            <a:off x="2497535" y="3418395"/>
            <a:ext cx="1667444" cy="369332"/>
          </a:xfrm>
          <a:prstGeom prst="rect">
            <a:avLst/>
          </a:prstGeom>
          <a:noFill/>
        </p:spPr>
        <p:txBody>
          <a:bodyPr wrap="none" rtlCol="0">
            <a:spAutoFit/>
          </a:bodyPr>
          <a:lstStyle/>
          <a:p>
            <a:r>
              <a:rPr lang="en-IN" dirty="0"/>
              <a:t>World Wide Web</a:t>
            </a:r>
          </a:p>
        </p:txBody>
      </p:sp>
      <p:sp>
        <p:nvSpPr>
          <p:cNvPr id="9" name="TextBox 8"/>
          <p:cNvSpPr txBox="1"/>
          <p:nvPr/>
        </p:nvSpPr>
        <p:spPr>
          <a:xfrm>
            <a:off x="3792511" y="5276538"/>
            <a:ext cx="1467068" cy="369332"/>
          </a:xfrm>
          <a:prstGeom prst="rect">
            <a:avLst/>
          </a:prstGeom>
          <a:noFill/>
        </p:spPr>
        <p:txBody>
          <a:bodyPr wrap="none" rtlCol="0">
            <a:spAutoFit/>
          </a:bodyPr>
          <a:lstStyle/>
          <a:p>
            <a:r>
              <a:rPr lang="en-IN" dirty="0"/>
              <a:t>Domain Name</a:t>
            </a:r>
          </a:p>
        </p:txBody>
      </p:sp>
      <p:sp>
        <p:nvSpPr>
          <p:cNvPr id="10" name="TextBox 9"/>
          <p:cNvSpPr txBox="1"/>
          <p:nvPr/>
        </p:nvSpPr>
        <p:spPr>
          <a:xfrm>
            <a:off x="6479603" y="5276538"/>
            <a:ext cx="604653" cy="369332"/>
          </a:xfrm>
          <a:prstGeom prst="rect">
            <a:avLst/>
          </a:prstGeom>
          <a:noFill/>
        </p:spPr>
        <p:txBody>
          <a:bodyPr wrap="none" rtlCol="0">
            <a:spAutoFit/>
          </a:bodyPr>
          <a:lstStyle/>
          <a:p>
            <a:r>
              <a:rPr lang="en-IN" dirty="0"/>
              <a:t>Path</a:t>
            </a:r>
          </a:p>
        </p:txBody>
      </p:sp>
      <p:sp>
        <p:nvSpPr>
          <p:cNvPr id="11" name="TextBox 10"/>
          <p:cNvSpPr txBox="1"/>
          <p:nvPr/>
        </p:nvSpPr>
        <p:spPr>
          <a:xfrm>
            <a:off x="8529403" y="5276538"/>
            <a:ext cx="1064715" cy="369332"/>
          </a:xfrm>
          <a:prstGeom prst="rect">
            <a:avLst/>
          </a:prstGeom>
          <a:noFill/>
        </p:spPr>
        <p:txBody>
          <a:bodyPr wrap="none" rtlCol="0">
            <a:spAutoFit/>
          </a:bodyPr>
          <a:lstStyle/>
          <a:p>
            <a:r>
              <a:rPr lang="en-IN" dirty="0"/>
              <a:t>File name</a:t>
            </a:r>
          </a:p>
        </p:txBody>
      </p:sp>
      <p:cxnSp>
        <p:nvCxnSpPr>
          <p:cNvPr id="20" name="Straight Arrow Connector 19"/>
          <p:cNvCxnSpPr>
            <a:stCxn id="12" idx="2"/>
            <a:endCxn id="7" idx="0"/>
          </p:cNvCxnSpPr>
          <p:nvPr/>
        </p:nvCxnSpPr>
        <p:spPr>
          <a:xfrm>
            <a:off x="2572557" y="4613941"/>
            <a:ext cx="2842" cy="6625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0"/>
            <a:endCxn id="8" idx="2"/>
          </p:cNvCxnSpPr>
          <p:nvPr/>
        </p:nvCxnSpPr>
        <p:spPr>
          <a:xfrm flipV="1">
            <a:off x="3323919" y="3787727"/>
            <a:ext cx="7338" cy="3645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2"/>
            <a:endCxn id="9" idx="0"/>
          </p:cNvCxnSpPr>
          <p:nvPr/>
        </p:nvCxnSpPr>
        <p:spPr>
          <a:xfrm>
            <a:off x="4513980" y="4613940"/>
            <a:ext cx="12065" cy="6625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2"/>
            <a:endCxn id="10" idx="0"/>
          </p:cNvCxnSpPr>
          <p:nvPr/>
        </p:nvCxnSpPr>
        <p:spPr>
          <a:xfrm>
            <a:off x="6778984" y="4613939"/>
            <a:ext cx="2946" cy="662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a:endCxn id="11" idx="0"/>
          </p:cNvCxnSpPr>
          <p:nvPr/>
        </p:nvCxnSpPr>
        <p:spPr>
          <a:xfrm flipH="1">
            <a:off x="9061761" y="4613938"/>
            <a:ext cx="0" cy="662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15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1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1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 presetClass="exit" presetSubtype="0" fill="hold" grpId="1" nodeType="withEffect">
                                  <p:stCondLst>
                                    <p:cond delay="0"/>
                                  </p:stCondLst>
                                  <p:childTnLst>
                                    <p:set>
                                      <p:cBhvr>
                                        <p:cTn id="84" dur="1" fill="hold">
                                          <p:stCondLst>
                                            <p:cond delay="0"/>
                                          </p:stCondLst>
                                        </p:cTn>
                                        <p:tgtEl>
                                          <p:spTgt spid="15"/>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5" grpId="0" animBg="1"/>
      <p:bldP spid="15" grpId="1" animBg="1"/>
      <p:bldP spid="14" grpId="0" animBg="1"/>
      <p:bldP spid="14" grpId="1" animBg="1"/>
      <p:bldP spid="13" grpId="0" animBg="1"/>
      <p:bldP spid="13" grpId="1" animBg="1"/>
      <p:bldP spid="12" grpId="0" animBg="1"/>
      <p:bldP spid="12" grpId="1" animBg="1"/>
      <p:bldP spid="4"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MQTT - Working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r>
              <a:rPr lang="en-US" dirty="0"/>
              <a:t>In MQTT, clients do not have any address like a typical networking scheme.</a:t>
            </a:r>
          </a:p>
          <a:p>
            <a:r>
              <a:rPr lang="en-US" dirty="0"/>
              <a:t>The broker filters the messages based on the subscribed topics.</a:t>
            </a:r>
          </a:p>
          <a:p>
            <a:r>
              <a:rPr lang="en-US" dirty="0"/>
              <a:t>The messages will then be circulated to respective subscribers.</a:t>
            </a:r>
          </a:p>
          <a:p>
            <a:r>
              <a:rPr lang="en-US" dirty="0"/>
              <a:t>The topic name can be anything in string format.</a:t>
            </a:r>
          </a:p>
          <a:p>
            <a:r>
              <a:rPr lang="en-US" dirty="0"/>
              <a:t>The MQTT working can be explained with an example of the television broadcast.</a:t>
            </a:r>
          </a:p>
        </p:txBody>
      </p:sp>
      <p:sp>
        <p:nvSpPr>
          <p:cNvPr id="6" name="TextBox 5"/>
          <p:cNvSpPr txBox="1"/>
          <p:nvPr/>
        </p:nvSpPr>
        <p:spPr>
          <a:xfrm>
            <a:off x="674361" y="4487195"/>
            <a:ext cx="2037737" cy="461665"/>
          </a:xfrm>
          <a:prstGeom prst="rect">
            <a:avLst/>
          </a:prstGeom>
          <a:noFill/>
        </p:spPr>
        <p:txBody>
          <a:bodyPr wrap="none" rtlCol="0">
            <a:spAutoFit/>
          </a:bodyPr>
          <a:lstStyle/>
          <a:p>
            <a:r>
              <a:rPr lang="en-US" sz="2400" dirty="0" err="1"/>
              <a:t>Client</a:t>
            </a:r>
            <a:r>
              <a:rPr lang="en-US" sz="2400" dirty="0" err="1">
                <a:latin typeface="Calibri" panose="020F0502020204030204" pitchFamily="34" charset="0"/>
              </a:rPr>
              <a:t>_</a:t>
            </a:r>
            <a:r>
              <a:rPr lang="en-US" sz="2400" dirty="0" err="1"/>
              <a:t>Address</a:t>
            </a:r>
            <a:endParaRPr lang="en-US" sz="2400" dirty="0"/>
          </a:p>
        </p:txBody>
      </p:sp>
      <p:grpSp>
        <p:nvGrpSpPr>
          <p:cNvPr id="23" name="Group 22"/>
          <p:cNvGrpSpPr/>
          <p:nvPr/>
        </p:nvGrpSpPr>
        <p:grpSpPr>
          <a:xfrm>
            <a:off x="778832" y="3794103"/>
            <a:ext cx="1828800" cy="1828800"/>
            <a:chOff x="10924261" y="2319108"/>
            <a:chExt cx="914400" cy="914400"/>
          </a:xfrm>
        </p:grpSpPr>
        <p:cxnSp>
          <p:nvCxnSpPr>
            <p:cNvPr id="24" name="Straight Connector 23"/>
            <p:cNvCxnSpPr/>
            <p:nvPr/>
          </p:nvCxnSpPr>
          <p:spPr>
            <a:xfrm rot="2700000">
              <a:off x="11381461" y="2319107"/>
              <a:ext cx="0" cy="914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8100000">
              <a:off x="11381460" y="2319108"/>
              <a:ext cx="0" cy="9144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26" name="Picture 2" descr="Email - Productive Corpo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961" y="3222603"/>
            <a:ext cx="298132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ail, mail, message, sent, transfer icon -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023" y="3222603"/>
            <a:ext cx="2971799"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682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6306</TotalTime>
  <Words>7460</Words>
  <Application>Microsoft Office PowerPoint</Application>
  <PresentationFormat>Widescreen</PresentationFormat>
  <Paragraphs>1275</Paragraphs>
  <Slides>80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Roboto Condensed Light</vt:lpstr>
      <vt:lpstr>Wingdings 3</vt:lpstr>
      <vt:lpstr>Roboto Condensed</vt:lpstr>
      <vt:lpstr>Arial</vt:lpstr>
      <vt:lpstr>Consolas</vt:lpstr>
      <vt:lpstr>Wingdings</vt:lpstr>
      <vt:lpstr>Calibri</vt:lpstr>
      <vt:lpstr>Cambria Math</vt:lpstr>
      <vt:lpstr>Office Theme</vt:lpstr>
      <vt:lpstr>Unit-3    Protocols for IoT   </vt:lpstr>
      <vt:lpstr>Messaging Protocols</vt:lpstr>
      <vt:lpstr>Messaging Protocols in IoT</vt:lpstr>
      <vt:lpstr>Message Queuing Telemetry Transport (MQTT)</vt:lpstr>
      <vt:lpstr>MQTT</vt:lpstr>
      <vt:lpstr>MQTT - Example</vt:lpstr>
      <vt:lpstr>MQTT - Example</vt:lpstr>
      <vt:lpstr>MQTT - Example</vt:lpstr>
      <vt:lpstr>MQTT - Working</vt:lpstr>
      <vt:lpstr>MQTT - Working</vt:lpstr>
      <vt:lpstr>MQTT – Node(s)</vt:lpstr>
      <vt:lpstr>QoS in MQTT</vt:lpstr>
      <vt:lpstr>MQTT Publisher – Code Implementation</vt:lpstr>
      <vt:lpstr>MQTT Publisher – Code Implementation</vt:lpstr>
      <vt:lpstr>MQTT Publisher – Code Implementation</vt:lpstr>
      <vt:lpstr>MQTT Publisher – Code Implementation</vt:lpstr>
      <vt:lpstr>MQTT Subscriber – Code Implementation</vt:lpstr>
      <vt:lpstr>MQTT Subscriber – Code Implementation</vt:lpstr>
      <vt:lpstr>MQTT Subscriber – Code Implementation</vt:lpstr>
      <vt:lpstr>MQTT Subscriber – Code Implementation</vt:lpstr>
      <vt:lpstr>Constrained Application Protocol (CoAP)</vt:lpstr>
      <vt:lpstr>CoAP Architecture</vt:lpstr>
      <vt:lpstr>CoAP Layers</vt:lpstr>
      <vt:lpstr>Message Layer in CoAP</vt:lpstr>
      <vt:lpstr>Message Layer in CoAP (Contd.)</vt:lpstr>
      <vt:lpstr>Message Layer in CoAP (Contd.)</vt:lpstr>
      <vt:lpstr>Message Layer in CoAP (Contd.)</vt:lpstr>
      <vt:lpstr>Request-Response Layer in CoAP</vt:lpstr>
      <vt:lpstr>Request-Response Layer in CoAP (Contd.)</vt:lpstr>
      <vt:lpstr>Request-Response Layer in CoAP (Contd.)</vt:lpstr>
      <vt:lpstr>CoAP Message Format</vt:lpstr>
      <vt:lpstr>CoAP Message Format (Contd.)</vt:lpstr>
      <vt:lpstr>XMPP Protocol</vt:lpstr>
      <vt:lpstr>XMPP denotation</vt:lpstr>
      <vt:lpstr>Messenger Requirements</vt:lpstr>
      <vt:lpstr>XMPP Architecture</vt:lpstr>
      <vt:lpstr>XMPP Architecture (Contd.)</vt:lpstr>
      <vt:lpstr>XMPP Architecture (Contd.)</vt:lpstr>
      <vt:lpstr>Data Distribution Service (DDS)</vt:lpstr>
      <vt:lpstr>DDS Architecture</vt:lpstr>
      <vt:lpstr>DDS Architecture (Contd.)</vt:lpstr>
      <vt:lpstr>Transport Protocols</vt:lpstr>
      <vt:lpstr>Bluetooth 4.0 (BLE)</vt:lpstr>
      <vt:lpstr>Bluetooth 4.0 (BLE) (Cont.)</vt:lpstr>
      <vt:lpstr>Features of BLE</vt:lpstr>
      <vt:lpstr>BLE Architecture</vt:lpstr>
      <vt:lpstr>PowerPoint Presentation</vt:lpstr>
      <vt:lpstr>BLE Architecture</vt:lpstr>
      <vt:lpstr>BLE Architecture</vt:lpstr>
      <vt:lpstr>BLE Architecture</vt:lpstr>
      <vt:lpstr>BLE Architecture</vt:lpstr>
      <vt:lpstr>BLE Topology</vt:lpstr>
      <vt:lpstr>BLE Topology</vt:lpstr>
      <vt:lpstr>BLE Topology</vt:lpstr>
      <vt:lpstr>BLE Topology</vt:lpstr>
      <vt:lpstr>Light Fidelity (Li-Fi)</vt:lpstr>
      <vt:lpstr>Li-Fi Working</vt:lpstr>
      <vt:lpstr>Li-Fi Working</vt:lpstr>
      <vt:lpstr>Li-Fi – Advantages &amp; Disadvantages</vt:lpstr>
      <vt:lpstr>Addressing &amp; Identification Protocols</vt:lpstr>
      <vt:lpstr>Internet Protocol Version 4 (IPv4)</vt:lpstr>
      <vt:lpstr>Classification of IP Address</vt:lpstr>
      <vt:lpstr>Class A</vt:lpstr>
      <vt:lpstr>Class B</vt:lpstr>
      <vt:lpstr>Class C</vt:lpstr>
      <vt:lpstr>Class D</vt:lpstr>
      <vt:lpstr>Class E</vt:lpstr>
      <vt:lpstr>IPv4 Format</vt:lpstr>
      <vt:lpstr>IPv4 Format</vt:lpstr>
      <vt:lpstr>IPv4 Format</vt:lpstr>
      <vt:lpstr>IPv4 Format</vt:lpstr>
      <vt:lpstr>IPv4 Format</vt:lpstr>
      <vt:lpstr>IPv6 Addressing</vt:lpstr>
      <vt:lpstr>Features of IPv6 Addressing</vt:lpstr>
      <vt:lpstr>IPv6 Header Format</vt:lpstr>
      <vt:lpstr>IPv6 Header Format</vt:lpstr>
      <vt:lpstr>IPv6 Header Format</vt:lpstr>
      <vt:lpstr>IPv6 Header Format</vt:lpstr>
      <vt:lpstr>Uniform Resource Identifier (URI)</vt:lpstr>
      <vt:lpstr>Uniform Resource Locator (URL)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Naimish Vadodariya</cp:lastModifiedBy>
  <cp:revision>878</cp:revision>
  <dcterms:created xsi:type="dcterms:W3CDTF">2020-05-01T05:09:15Z</dcterms:created>
  <dcterms:modified xsi:type="dcterms:W3CDTF">2021-05-06T05:52:01Z</dcterms:modified>
</cp:coreProperties>
</file>